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2" r:id="rId3"/>
    <p:sldId id="293" r:id="rId4"/>
    <p:sldId id="294" r:id="rId5"/>
    <p:sldId id="297" r:id="rId6"/>
    <p:sldId id="295" r:id="rId7"/>
    <p:sldId id="296" r:id="rId8"/>
    <p:sldId id="272" r:id="rId9"/>
    <p:sldId id="280" r:id="rId10"/>
    <p:sldId id="273" r:id="rId11"/>
    <p:sldId id="275" r:id="rId12"/>
    <p:sldId id="276" r:id="rId13"/>
    <p:sldId id="269" r:id="rId14"/>
    <p:sldId id="271" r:id="rId15"/>
    <p:sldId id="270" r:id="rId16"/>
    <p:sldId id="278" r:id="rId17"/>
    <p:sldId id="277" r:id="rId18"/>
    <p:sldId id="279" r:id="rId19"/>
    <p:sldId id="281" r:id="rId20"/>
    <p:sldId id="282" r:id="rId21"/>
    <p:sldId id="283" r:id="rId22"/>
    <p:sldId id="284" r:id="rId23"/>
    <p:sldId id="287" r:id="rId24"/>
    <p:sldId id="288" r:id="rId25"/>
    <p:sldId id="289" r:id="rId26"/>
    <p:sldId id="290" r:id="rId27"/>
    <p:sldId id="298" r:id="rId28"/>
    <p:sldId id="299" r:id="rId29"/>
    <p:sldId id="300" r:id="rId30"/>
    <p:sldId id="303" r:id="rId31"/>
    <p:sldId id="30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6A6F"/>
    <a:srgbClr val="199AAE"/>
    <a:srgbClr val="FFBC4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40" autoAdjust="0"/>
  </p:normalViewPr>
  <p:slideViewPr>
    <p:cSldViewPr snapToGrid="0">
      <p:cViewPr varScale="1">
        <p:scale>
          <a:sx n="159" d="100"/>
          <a:sy n="159" d="100"/>
        </p:scale>
        <p:origin x="306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Performance</a:t>
            </a:r>
            <a:r>
              <a:rPr lang="en-US" baseline="0" dirty="0"/>
              <a:t> w/wo reflexes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Without Reflex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5"/>
                <c:pt idx="0">
                  <c:v>0.16s</c:v>
                </c:pt>
                <c:pt idx="1">
                  <c:v>0.08s</c:v>
                </c:pt>
                <c:pt idx="2">
                  <c:v>0.04s</c:v>
                </c:pt>
                <c:pt idx="3">
                  <c:v>0.02s</c:v>
                </c:pt>
                <c:pt idx="4">
                  <c:v>0.01s</c:v>
                </c:pt>
              </c:strCache>
              <c:extLst/>
            </c:strRef>
          </c:cat>
          <c:val>
            <c:numRef>
              <c:f>Sheet1!$B$2:$B$9</c:f>
              <c:numCache>
                <c:formatCode>General</c:formatCode>
                <c:ptCount val="5"/>
                <c:pt idx="0">
                  <c:v>83.81</c:v>
                </c:pt>
                <c:pt idx="1">
                  <c:v>109.21</c:v>
                </c:pt>
                <c:pt idx="2">
                  <c:v>127.8</c:v>
                </c:pt>
                <c:pt idx="3">
                  <c:v>152.68</c:v>
                </c:pt>
                <c:pt idx="4">
                  <c:v>138.4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F9E0-497D-9A75-9CEC8DD71E1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Reflex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5"/>
                <c:pt idx="0">
                  <c:v>0.16s</c:v>
                </c:pt>
                <c:pt idx="1">
                  <c:v>0.08s</c:v>
                </c:pt>
                <c:pt idx="2">
                  <c:v>0.04s</c:v>
                </c:pt>
                <c:pt idx="3">
                  <c:v>0.02s</c:v>
                </c:pt>
                <c:pt idx="4">
                  <c:v>0.01s</c:v>
                </c:pt>
              </c:strCache>
              <c:extLst/>
            </c:strRef>
          </c:cat>
          <c:val>
            <c:numRef>
              <c:f>Sheet1!$C$2:$C$9</c:f>
              <c:numCache>
                <c:formatCode>General</c:formatCode>
                <c:ptCount val="5"/>
                <c:pt idx="0">
                  <c:v>107.72</c:v>
                </c:pt>
                <c:pt idx="1">
                  <c:v>129.14400000000001</c:v>
                </c:pt>
                <c:pt idx="2">
                  <c:v>132.22999999999999</c:v>
                </c:pt>
                <c:pt idx="3">
                  <c:v>159.63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F9E0-497D-9A75-9CEC8DD71E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82867903"/>
        <c:axId val="1282878719"/>
      </c:barChart>
      <c:catAx>
        <c:axId val="12828679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Response</a:t>
                </a:r>
                <a:r>
                  <a:rPr lang="en-US" baseline="0" dirty="0"/>
                  <a:t> Time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0.49905413385826769"/>
              <c:y val="0.876486781712181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2878719"/>
        <c:crosses val="autoZero"/>
        <c:auto val="1"/>
        <c:lblAlgn val="ctr"/>
        <c:lblOffset val="100"/>
        <c:noMultiLvlLbl val="0"/>
      </c:catAx>
      <c:valAx>
        <c:axId val="1282878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Seconds</a:t>
                </a:r>
                <a:r>
                  <a:rPr lang="en-US" baseline="0" dirty="0"/>
                  <a:t> Survived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2867903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E5FC1-8187-92B0-5A59-9474E031B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E99D6-355D-BE9E-F3CA-FD036DBE4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9B682-3A05-E97C-1CAA-8F27B090D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69D9D-6963-2C4D-1BE1-3F2430FC4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F5D08-5D5E-964E-8543-05184240D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710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5E755-3D15-3BDD-6C6E-4A7FD8C1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2C994-2D0C-4E15-FD48-E4E513EDF4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8A1C3-0A3E-D5E1-3B48-9FF27A643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C6363-C5D5-84C5-0F18-D327A943D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EC507-87F8-C361-62F5-E1253118E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08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F98441-2101-4634-61EF-029B60C75B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A2D7F-2A52-0810-D3A1-58AD8B147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0CE19-2A31-B9DC-F104-7F82EF800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84670-E906-3F54-BFEF-E9143BEF3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EA99F-D4A8-DFF6-AA8B-76B62C86E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68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E3F4-EFDA-926A-EC92-D19A98C7B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769C5-0FF7-729C-0AE3-E3BE4C9E0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0D50F-2CB3-904C-BEE7-50CD20BB7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C58D8-AA47-C399-FB50-592719E68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FA853-B75D-0953-337F-E1EED4AA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64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E6EBE-1073-2C3C-191E-7A2A1528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70203-2342-B70B-6E19-9A0D09492A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EDA3F-E64F-D3A9-0D44-B8169E968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ABA15-F340-0EC4-5983-65CEA6C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A3861-FDED-99F0-2FD3-EDE7801E9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07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D986B-58A9-6BC8-7E33-3FFA1A1CB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9D068-D572-CA03-A4B5-42D5BD0E9C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7E51AB-24A2-AD34-0495-380D973E2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CA1F-8AA5-A58D-69E6-B5CC86781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2008CF-5518-D395-F230-07F3A8E3F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5805A-7130-8375-8E8A-F5A121074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65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76E34-5A16-BF7F-19E6-54FEF0B88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DE135-67D1-77B7-E2BD-A7BD15C4B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02840-1373-383C-3B7E-7A13C0CF1E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392B01-E2C6-6EB7-FABF-01BC80401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63C67-B7ED-250C-7027-F8B824A61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4134B1-88DA-AAD0-92AC-4A9EAAD39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656D5A-0CD4-05D9-4E5C-EAAD979C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F361EF-9DFB-C170-618E-7A4FAA2E7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754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B3F76-32B3-F7D1-2C1B-6583413CB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DE6C7-48AF-715F-3707-84C0E0854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AC8ADF-2EF0-AA76-7234-F26DA0FD5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AC4519-23E4-F610-65E1-F8A2EC539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520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E13C4C-CA54-886B-BD23-BB8899C5C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C6BE1D-FC6F-510C-308F-C905DF18B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E159B-49A9-613A-7F37-B506EE654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356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F9EB1-CB02-49EA-C408-E5FC6A5BD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9956C-FEF8-F952-045C-35F37B5D6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BF3C76-8BEE-6001-C6A7-BD2D8B8B2F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C7B22-AB49-F3FB-842A-C8B671817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83DAAC-B6D8-ACFF-D99E-E319089C5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E7430-B3AA-A1B9-7B73-44C936685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42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39DAE-0A4E-5555-55A0-524376D03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F38245-6B02-7E5C-1240-FA926DE6D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332B0B-6B2F-2937-DD7D-DD25B4A93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0D762-C03F-87D9-7967-D3D017B82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0BB829-4F67-3D97-D7FE-3C662A2D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74564-6F4C-13EE-E70D-C40AA780B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58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0FB1A3-4299-2AFB-F371-588E5C5F9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AB7FA-6DE9-545F-1D88-77CAB7FBE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EAD63-2279-C8B6-D688-1581BFE62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5E9AA-7BAE-42A6-8B01-02C89DF5D6BA}" type="datetimeFigureOut">
              <a:rPr lang="en-US" smtClean="0"/>
              <a:t>9/19/2022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5934-0B02-318E-57A8-2360212839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EA326-01CB-2A15-ADB5-46880FA27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93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E063A-9256-69EC-DDEC-FD313B037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Robust and efficient control using temporally layered architecture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59D677-5EED-56D3-F7B4-CFC05CD6D0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10573"/>
            <a:ext cx="4541307" cy="20364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01D71B8-63CA-2526-27EF-2EF911628A6E}"/>
              </a:ext>
            </a:extLst>
          </p:cNvPr>
          <p:cNvSpPr txBox="1"/>
          <p:nvPr/>
        </p:nvSpPr>
        <p:spPr>
          <a:xfrm>
            <a:off x="6652591" y="1074160"/>
            <a:ext cx="4326835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present a temporally adaptive Reinforcement learning architecture.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architecture is temporally layered, inspired from biological control systems.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allows the system to be: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efficient: allowing control with fewer selected actions.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Robust: allowing it to handle perturbations in the environment that cannot be handled by the slower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Life-long learner: Additional layers can be added for changes in the environments or agent. Without having to retrain the agent entirely.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F49E65-E72E-C66C-B494-EAA23F03588A}"/>
              </a:ext>
            </a:extLst>
          </p:cNvPr>
          <p:cNvSpPr txBox="1"/>
          <p:nvPr/>
        </p:nvSpPr>
        <p:spPr>
          <a:xfrm>
            <a:off x="897576" y="5219250"/>
            <a:ext cx="4770783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Picture taken from: </a:t>
            </a:r>
          </a:p>
          <a:p>
            <a:r>
              <a:rPr lang="en-US" sz="1100" b="0" i="0" dirty="0" err="1">
                <a:solidFill>
                  <a:srgbClr val="2E414F"/>
                </a:solidFill>
                <a:effectLst/>
                <a:latin typeface="Roboto" panose="020B0604020202020204" pitchFamily="2" charset="0"/>
              </a:rPr>
              <a:t>Nakahira</a:t>
            </a:r>
            <a:r>
              <a:rPr lang="en-US" sz="1100" b="0" i="0" dirty="0">
                <a:solidFill>
                  <a:srgbClr val="2E414F"/>
                </a:solidFill>
                <a:effectLst/>
                <a:latin typeface="Roboto" panose="020B0604020202020204" pitchFamily="2" charset="0"/>
              </a:rPr>
              <a:t>, </a:t>
            </a:r>
            <a:r>
              <a:rPr lang="en-US" sz="1100" b="0" i="0" dirty="0" err="1">
                <a:solidFill>
                  <a:srgbClr val="2E414F"/>
                </a:solidFill>
                <a:effectLst/>
                <a:latin typeface="Roboto" panose="020B0604020202020204" pitchFamily="2" charset="0"/>
              </a:rPr>
              <a:t>Yorie</a:t>
            </a:r>
            <a:r>
              <a:rPr lang="en-US" sz="1100" b="0" i="0" dirty="0">
                <a:solidFill>
                  <a:srgbClr val="2E414F"/>
                </a:solidFill>
                <a:effectLst/>
                <a:latin typeface="Roboto" panose="020B0604020202020204" pitchFamily="2" charset="0"/>
              </a:rPr>
              <a:t> et al. “Diversity-enabled sweet spots in layered architectures and speed–accuracy trade-offs in sensorimotor control.” </a:t>
            </a:r>
            <a:r>
              <a:rPr lang="en-US" sz="1100" b="0" i="1" dirty="0">
                <a:solidFill>
                  <a:srgbClr val="2E414F"/>
                </a:solidFill>
                <a:effectLst/>
                <a:latin typeface="Roboto" panose="020B0604020202020204" pitchFamily="2" charset="0"/>
              </a:rPr>
              <a:t>Proceedings of the National Academy of Sciences</a:t>
            </a:r>
            <a:r>
              <a:rPr lang="en-US" sz="1100" b="0" i="0" dirty="0">
                <a:solidFill>
                  <a:srgbClr val="2E414F"/>
                </a:solidFill>
                <a:effectLst/>
                <a:latin typeface="Roboto" panose="020B0604020202020204" pitchFamily="2" charset="0"/>
              </a:rPr>
              <a:t> 118 (2021): n. </a:t>
            </a:r>
            <a:r>
              <a:rPr lang="en-US" sz="1100" b="0" i="0" dirty="0" err="1">
                <a:solidFill>
                  <a:srgbClr val="2E414F"/>
                </a:solidFill>
                <a:effectLst/>
                <a:latin typeface="Roboto" panose="020B0604020202020204" pitchFamily="2" charset="0"/>
              </a:rPr>
              <a:t>pag</a:t>
            </a:r>
            <a:r>
              <a:rPr lang="en-US" sz="1100" b="0" i="0" dirty="0">
                <a:solidFill>
                  <a:srgbClr val="2E414F"/>
                </a:solidFill>
                <a:effectLst/>
                <a:latin typeface="Roboto" panose="020B0604020202020204" pitchFamily="2" charset="0"/>
              </a:rPr>
              <a:t>.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438939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1: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network:</a:t>
            </a:r>
          </a:p>
          <a:p>
            <a:pPr lvl="1"/>
            <a:r>
              <a:rPr lang="en-US" dirty="0"/>
              <a:t>Reward: 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(-abs(TD) + reward) if next state for reflex is the next state for the base network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otherwise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730E6B-7CE3-7F19-94B7-464B190964BB}"/>
              </a:ext>
            </a:extLst>
          </p:cNvPr>
          <p:cNvSpPr/>
          <p:nvPr/>
        </p:nvSpPr>
        <p:spPr>
          <a:xfrm>
            <a:off x="8611348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23272" y="3731674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77F78D-3D3C-15CC-3579-ECF8909CB732}"/>
              </a:ext>
            </a:extLst>
          </p:cNvPr>
          <p:cNvSpPr txBox="1"/>
          <p:nvPr/>
        </p:nvSpPr>
        <p:spPr>
          <a:xfrm>
            <a:off x="10707225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55A780-68EC-1807-F654-B4E622FE9443}"/>
              </a:ext>
            </a:extLst>
          </p:cNvPr>
          <p:cNvSpPr txBox="1"/>
          <p:nvPr/>
        </p:nvSpPr>
        <p:spPr>
          <a:xfrm>
            <a:off x="8351713" y="4536771"/>
            <a:ext cx="48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1.5</a:t>
            </a:r>
            <a:endParaRPr lang="en-US" dirty="0"/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E6AE70FD-2BCD-7570-82E3-CF3D5C3373D5}"/>
              </a:ext>
            </a:extLst>
          </p:cNvPr>
          <p:cNvCxnSpPr>
            <a:cxnSpLocks/>
            <a:endCxn id="9" idx="0"/>
          </p:cNvCxnSpPr>
          <p:nvPr/>
        </p:nvCxnSpPr>
        <p:spPr>
          <a:xfrm rot="5400000">
            <a:off x="9051752" y="4077808"/>
            <a:ext cx="1496785" cy="8262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F8BC3159-7993-11D2-A89B-8D028276D53D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3337020" y="3699786"/>
            <a:ext cx="4110226" cy="1472528"/>
          </a:xfrm>
          <a:prstGeom prst="curvedConnector4">
            <a:avLst>
              <a:gd name="adj1" fmla="val 60033"/>
              <a:gd name="adj2" fmla="val 11552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792218"/>
              </p:ext>
            </p:extLst>
          </p:nvPr>
        </p:nvGraphicFramePr>
        <p:xfrm>
          <a:off x="680552" y="4820604"/>
          <a:ext cx="355064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155.21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99.768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82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(TD + 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85.7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225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9381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network:</a:t>
            </a:r>
          </a:p>
          <a:p>
            <a:pPr lvl="1"/>
            <a:r>
              <a:rPr lang="en-US" dirty="0"/>
              <a:t>Reward: 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(ΔTD + reward) at every step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730E6B-7CE3-7F19-94B7-464B190964BB}"/>
              </a:ext>
            </a:extLst>
          </p:cNvPr>
          <p:cNvSpPr/>
          <p:nvPr/>
        </p:nvSpPr>
        <p:spPr>
          <a:xfrm>
            <a:off x="8611348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74072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77F78D-3D3C-15CC-3579-ECF8909CB732}"/>
              </a:ext>
            </a:extLst>
          </p:cNvPr>
          <p:cNvSpPr txBox="1"/>
          <p:nvPr/>
        </p:nvSpPr>
        <p:spPr>
          <a:xfrm>
            <a:off x="10707225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55A780-68EC-1807-F654-B4E622FE9443}"/>
              </a:ext>
            </a:extLst>
          </p:cNvPr>
          <p:cNvSpPr txBox="1"/>
          <p:nvPr/>
        </p:nvSpPr>
        <p:spPr>
          <a:xfrm>
            <a:off x="8351713" y="4536771"/>
            <a:ext cx="48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1.5</a:t>
            </a:r>
            <a:endParaRPr lang="en-US" dirty="0"/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866955"/>
              </p:ext>
            </p:extLst>
          </p:nvPr>
        </p:nvGraphicFramePr>
        <p:xfrm>
          <a:off x="680552" y="4820604"/>
          <a:ext cx="355064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155.61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160.65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82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(TD + 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153.116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22518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40822FD-FE83-0BA9-75C4-4B3EF0190357}"/>
              </a:ext>
            </a:extLst>
          </p:cNvPr>
          <p:cNvSpPr txBox="1"/>
          <p:nvPr/>
        </p:nvSpPr>
        <p:spPr>
          <a:xfrm>
            <a:off x="4296336" y="5950320"/>
            <a:ext cx="54624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This is training a faster network on top of slower network normally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46173D8-7B59-4CAF-2A18-13E54CC744F6}"/>
              </a:ext>
            </a:extLst>
          </p:cNvPr>
          <p:cNvSpPr/>
          <p:nvPr/>
        </p:nvSpPr>
        <p:spPr>
          <a:xfrm>
            <a:off x="4165600" y="6104208"/>
            <a:ext cx="17929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49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3: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 such that:</a:t>
            </a:r>
          </a:p>
          <a:p>
            <a:r>
              <a:rPr lang="en-US" dirty="0"/>
              <a:t>If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TD &gt; threshold, create an episode of length = 2 steps of the base network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23272" y="3731674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811905"/>
              </p:ext>
            </p:extLst>
          </p:nvPr>
        </p:nvGraphicFramePr>
        <p:xfrm>
          <a:off x="680552" y="4820604"/>
          <a:ext cx="35506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146.64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A09B77A2-9456-5A56-ABA8-5807E124BC45}"/>
              </a:ext>
            </a:extLst>
          </p:cNvPr>
          <p:cNvSpPr/>
          <p:nvPr/>
        </p:nvSpPr>
        <p:spPr>
          <a:xfrm>
            <a:off x="7458635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BC8F69-C7D0-BD9E-3998-509B56700553}"/>
              </a:ext>
            </a:extLst>
          </p:cNvPr>
          <p:cNvSpPr/>
          <p:nvPr/>
        </p:nvSpPr>
        <p:spPr>
          <a:xfrm>
            <a:off x="8617507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0CE8AF-FAA8-EDE6-6E1F-8941B566A579}"/>
              </a:ext>
            </a:extLst>
          </p:cNvPr>
          <p:cNvSpPr/>
          <p:nvPr/>
        </p:nvSpPr>
        <p:spPr>
          <a:xfrm>
            <a:off x="9776379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865D08-7FC6-9D51-AF24-C089C38700BD}"/>
              </a:ext>
            </a:extLst>
          </p:cNvPr>
          <p:cNvSpPr txBox="1"/>
          <p:nvPr/>
        </p:nvSpPr>
        <p:spPr>
          <a:xfrm>
            <a:off x="6592047" y="5313771"/>
            <a:ext cx="14302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TD &gt; threshold noted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675554-A167-3673-F5AB-BE975F85A058}"/>
              </a:ext>
            </a:extLst>
          </p:cNvPr>
          <p:cNvSpPr txBox="1"/>
          <p:nvPr/>
        </p:nvSpPr>
        <p:spPr>
          <a:xfrm>
            <a:off x="5731435" y="4784781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Episode start</a:t>
            </a:r>
            <a:endParaRPr lang="en-US" sz="14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7D4F463-26F2-60B7-6B4C-1A88EFC96F31}"/>
              </a:ext>
            </a:extLst>
          </p:cNvPr>
          <p:cNvCxnSpPr>
            <a:endCxn id="14" idx="0"/>
          </p:cNvCxnSpPr>
          <p:nvPr/>
        </p:nvCxnSpPr>
        <p:spPr>
          <a:xfrm flipH="1">
            <a:off x="7307147" y="4780646"/>
            <a:ext cx="139535" cy="533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005BDE9-387C-B44D-5BD9-A3E3A4BDA5EF}"/>
              </a:ext>
            </a:extLst>
          </p:cNvPr>
          <p:cNvSpPr txBox="1"/>
          <p:nvPr/>
        </p:nvSpPr>
        <p:spPr>
          <a:xfrm>
            <a:off x="10092568" y="5098327"/>
            <a:ext cx="16614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TD difference calculated </a:t>
            </a:r>
            <a:r>
              <a:rPr lang="en-US" sz="1100" dirty="0" err="1"/>
              <a:t>wrt</a:t>
            </a:r>
            <a:r>
              <a:rPr lang="en-US" sz="1100" dirty="0"/>
              <a:t>. Start of episode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3772A48-F20E-171E-6462-9895C17C7AD2}"/>
              </a:ext>
            </a:extLst>
          </p:cNvPr>
          <p:cNvCxnSpPr/>
          <p:nvPr/>
        </p:nvCxnSpPr>
        <p:spPr>
          <a:xfrm>
            <a:off x="10923298" y="4760801"/>
            <a:ext cx="0" cy="3185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C6750E05-FCD3-5B24-8BDF-E193EF104640}"/>
              </a:ext>
            </a:extLst>
          </p:cNvPr>
          <p:cNvCxnSpPr>
            <a:stCxn id="24" idx="2"/>
            <a:endCxn id="8" idx="2"/>
          </p:cNvCxnSpPr>
          <p:nvPr/>
        </p:nvCxnSpPr>
        <p:spPr>
          <a:xfrm rot="5400000" flipH="1">
            <a:off x="9672926" y="4278843"/>
            <a:ext cx="768413" cy="1732331"/>
          </a:xfrm>
          <a:prstGeom prst="curvedConnector3">
            <a:avLst>
              <a:gd name="adj1" fmla="val -297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95145342-A0EC-5F66-A42B-75B351BF804A}"/>
              </a:ext>
            </a:extLst>
          </p:cNvPr>
          <p:cNvCxnSpPr>
            <a:stCxn id="24" idx="2"/>
            <a:endCxn id="6" idx="2"/>
          </p:cNvCxnSpPr>
          <p:nvPr/>
        </p:nvCxnSpPr>
        <p:spPr>
          <a:xfrm rot="5400000" flipH="1">
            <a:off x="9093490" y="3699407"/>
            <a:ext cx="768413" cy="2891203"/>
          </a:xfrm>
          <a:prstGeom prst="curvedConnector3">
            <a:avLst>
              <a:gd name="adj1" fmla="val -297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6E76F2E-C439-D18A-920F-14D032DD23A8}"/>
              </a:ext>
            </a:extLst>
          </p:cNvPr>
          <p:cNvSpPr txBox="1"/>
          <p:nvPr/>
        </p:nvSpPr>
        <p:spPr>
          <a:xfrm>
            <a:off x="9383059" y="5747704"/>
            <a:ext cx="5966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reward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437C6BC-659E-EC02-067A-1EC8138C25F4}"/>
              </a:ext>
            </a:extLst>
          </p:cNvPr>
          <p:cNvSpPr txBox="1"/>
          <p:nvPr/>
        </p:nvSpPr>
        <p:spPr>
          <a:xfrm>
            <a:off x="10688382" y="3729709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631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6" name="Group 1065">
            <a:extLst>
              <a:ext uri="{FF2B5EF4-FFF2-40B4-BE49-F238E27FC236}">
                <a16:creationId xmlns:a16="http://schemas.microsoft.com/office/drawing/2014/main" id="{F13A94FD-C093-CC71-9468-0BE79E6AC505}"/>
              </a:ext>
            </a:extLst>
          </p:cNvPr>
          <p:cNvGrpSpPr/>
          <p:nvPr/>
        </p:nvGrpSpPr>
        <p:grpSpPr>
          <a:xfrm>
            <a:off x="740044" y="1810069"/>
            <a:ext cx="9241989" cy="3518133"/>
            <a:chOff x="740044" y="1810069"/>
            <a:chExt cx="9241989" cy="3518133"/>
          </a:xfrm>
        </p:grpSpPr>
        <p:sp>
          <p:nvSpPr>
            <p:cNvPr id="1062" name="TextBox 1061">
              <a:extLst>
                <a:ext uri="{FF2B5EF4-FFF2-40B4-BE49-F238E27FC236}">
                  <a16:creationId xmlns:a16="http://schemas.microsoft.com/office/drawing/2014/main" id="{C175C6C1-DE1D-C9D2-4B1F-EEAE34AF4009}"/>
                </a:ext>
              </a:extLst>
            </p:cNvPr>
            <p:cNvSpPr txBox="1"/>
            <p:nvPr/>
          </p:nvSpPr>
          <p:spPr>
            <a:xfrm>
              <a:off x="740044" y="4189095"/>
              <a:ext cx="954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State</a:t>
              </a:r>
            </a:p>
          </p:txBody>
        </p:sp>
        <p:grpSp>
          <p:nvGrpSpPr>
            <p:cNvPr id="1065" name="Group 1064">
              <a:extLst>
                <a:ext uri="{FF2B5EF4-FFF2-40B4-BE49-F238E27FC236}">
                  <a16:creationId xmlns:a16="http://schemas.microsoft.com/office/drawing/2014/main" id="{9DA8642B-FED0-5786-5129-A8CBC122C27A}"/>
                </a:ext>
              </a:extLst>
            </p:cNvPr>
            <p:cNvGrpSpPr/>
            <p:nvPr/>
          </p:nvGrpSpPr>
          <p:grpSpPr>
            <a:xfrm>
              <a:off x="1694200" y="1810069"/>
              <a:ext cx="8287833" cy="3518133"/>
              <a:chOff x="1694200" y="1810069"/>
              <a:chExt cx="8287833" cy="3518133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728A662B-2E85-B46D-03D3-D42E5BCF6A4E}"/>
                  </a:ext>
                </a:extLst>
              </p:cNvPr>
              <p:cNvSpPr/>
              <p:nvPr/>
            </p:nvSpPr>
            <p:spPr>
              <a:xfrm>
                <a:off x="1694200" y="2205658"/>
                <a:ext cx="1908313" cy="675860"/>
              </a:xfrm>
              <a:prstGeom prst="rect">
                <a:avLst/>
              </a:prstGeom>
              <a:solidFill>
                <a:srgbClr val="B1D4F2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Actor (slow A</a:t>
                </a:r>
                <a:r>
                  <a:rPr lang="en-US" baseline="30000" dirty="0">
                    <a:solidFill>
                      <a:schemeClr val="tx1"/>
                    </a:solidFill>
                  </a:rPr>
                  <a:t>0</a:t>
                </a:r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3DF4C3D-D4D7-D971-032D-22544C512FC4}"/>
                  </a:ext>
                </a:extLst>
              </p:cNvPr>
              <p:cNvSpPr/>
              <p:nvPr/>
            </p:nvSpPr>
            <p:spPr>
              <a:xfrm>
                <a:off x="1694201" y="3419321"/>
                <a:ext cx="1908313" cy="675860"/>
              </a:xfrm>
              <a:prstGeom prst="rect">
                <a:avLst/>
              </a:prstGeom>
              <a:solidFill>
                <a:srgbClr val="D6522B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Critic (slow)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68ACB6C-C4A2-36E1-A30F-8D297385F815}"/>
                  </a:ext>
                </a:extLst>
              </p:cNvPr>
              <p:cNvSpPr/>
              <p:nvPr/>
            </p:nvSpPr>
            <p:spPr>
              <a:xfrm>
                <a:off x="1694201" y="4652342"/>
                <a:ext cx="5013350" cy="675860"/>
              </a:xfrm>
              <a:prstGeom prst="rect">
                <a:avLst/>
              </a:prstGeom>
              <a:solidFill>
                <a:srgbClr val="F5F1E6"/>
              </a:solidFill>
              <a:ln w="28575">
                <a:solidFill>
                  <a:srgbClr val="1E494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Environment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10E80F9-B4E1-E83A-2051-A954217B9B04}"/>
                  </a:ext>
                </a:extLst>
              </p:cNvPr>
              <p:cNvSpPr/>
              <p:nvPr/>
            </p:nvSpPr>
            <p:spPr>
              <a:xfrm>
                <a:off x="4799238" y="3419321"/>
                <a:ext cx="1908313" cy="675860"/>
              </a:xfrm>
              <a:prstGeom prst="rect">
                <a:avLst/>
              </a:prstGeom>
              <a:solidFill>
                <a:srgbClr val="D6522B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Critic (Fast)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0CE14C4-DE1F-4C41-0737-4256DD229F58}"/>
                  </a:ext>
                </a:extLst>
              </p:cNvPr>
              <p:cNvSpPr/>
              <p:nvPr/>
            </p:nvSpPr>
            <p:spPr>
              <a:xfrm>
                <a:off x="4799238" y="2208400"/>
                <a:ext cx="1908313" cy="675860"/>
              </a:xfrm>
              <a:prstGeom prst="rect">
                <a:avLst/>
              </a:prstGeom>
              <a:solidFill>
                <a:srgbClr val="FEBAE1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Actor (Fast A</a:t>
                </a:r>
                <a:r>
                  <a:rPr lang="en-US" baseline="30000" dirty="0">
                    <a:solidFill>
                      <a:schemeClr val="tx1"/>
                    </a:solidFill>
                  </a:rPr>
                  <a:t>1</a:t>
                </a:r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E32C8A2-2200-8A08-95A8-A0322DC154AE}"/>
                  </a:ext>
                </a:extLst>
              </p:cNvPr>
              <p:cNvCxnSpPr>
                <a:cxnSpLocks/>
                <a:endCxn id="7" idx="2"/>
              </p:cNvCxnSpPr>
              <p:nvPr/>
            </p:nvCxnSpPr>
            <p:spPr>
              <a:xfrm flipV="1">
                <a:off x="2648356" y="4095181"/>
                <a:ext cx="2" cy="557161"/>
              </a:xfrm>
              <a:prstGeom prst="straightConnector1">
                <a:avLst/>
              </a:prstGeom>
              <a:ln w="1905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B125A85-3929-E2C4-6D26-7C8591ADA8E7}"/>
                  </a:ext>
                </a:extLst>
              </p:cNvPr>
              <p:cNvSpPr txBox="1"/>
              <p:nvPr/>
            </p:nvSpPr>
            <p:spPr>
              <a:xfrm>
                <a:off x="2648362" y="4189095"/>
                <a:ext cx="9541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reward</a:t>
                </a:r>
              </a:p>
            </p:txBody>
          </p:sp>
          <p:cxnSp>
            <p:nvCxnSpPr>
              <p:cNvPr id="22" name="Connector: Curved 21">
                <a:extLst>
                  <a:ext uri="{FF2B5EF4-FFF2-40B4-BE49-F238E27FC236}">
                    <a16:creationId xmlns:a16="http://schemas.microsoft.com/office/drawing/2014/main" id="{87932E88-8A0B-8250-E73A-7981BF2A0570}"/>
                  </a:ext>
                </a:extLst>
              </p:cNvPr>
              <p:cNvCxnSpPr>
                <a:stCxn id="7" idx="3"/>
                <a:endCxn id="5" idx="2"/>
              </p:cNvCxnSpPr>
              <p:nvPr/>
            </p:nvCxnSpPr>
            <p:spPr>
              <a:xfrm flipH="1" flipV="1">
                <a:off x="2648357" y="2881518"/>
                <a:ext cx="954157" cy="875733"/>
              </a:xfrm>
              <a:prstGeom prst="curvedConnector4">
                <a:avLst>
                  <a:gd name="adj1" fmla="val -23958"/>
                  <a:gd name="adj2" fmla="val 69294"/>
                </a:avLst>
              </a:prstGeom>
              <a:ln w="1270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nector: Curved 22">
                <a:extLst>
                  <a:ext uri="{FF2B5EF4-FFF2-40B4-BE49-F238E27FC236}">
                    <a16:creationId xmlns:a16="http://schemas.microsoft.com/office/drawing/2014/main" id="{1BA20670-C9EB-5BCF-BAE9-AFA844798256}"/>
                  </a:ext>
                </a:extLst>
              </p:cNvPr>
              <p:cNvCxnSpPr>
                <a:cxnSpLocks/>
                <a:stCxn id="7" idx="3"/>
                <a:endCxn id="7" idx="0"/>
              </p:cNvCxnSpPr>
              <p:nvPr/>
            </p:nvCxnSpPr>
            <p:spPr>
              <a:xfrm flipH="1" flipV="1">
                <a:off x="2648358" y="3419321"/>
                <a:ext cx="954156" cy="337930"/>
              </a:xfrm>
              <a:prstGeom prst="curvedConnector4">
                <a:avLst>
                  <a:gd name="adj1" fmla="val -23958"/>
                  <a:gd name="adj2" fmla="val 167647"/>
                </a:avLst>
              </a:prstGeom>
              <a:ln w="1270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or: Elbow 27">
                <a:extLst>
                  <a:ext uri="{FF2B5EF4-FFF2-40B4-BE49-F238E27FC236}">
                    <a16:creationId xmlns:a16="http://schemas.microsoft.com/office/drawing/2014/main" id="{C0EF3B94-1FC0-2C5C-2C2C-6244E6669338}"/>
                  </a:ext>
                </a:extLst>
              </p:cNvPr>
              <p:cNvCxnSpPr>
                <a:stCxn id="9" idx="1"/>
                <a:endCxn id="7" idx="1"/>
              </p:cNvCxnSpPr>
              <p:nvPr/>
            </p:nvCxnSpPr>
            <p:spPr>
              <a:xfrm rot="10800000">
                <a:off x="1694201" y="3757252"/>
                <a:ext cx="12700" cy="1233021"/>
              </a:xfrm>
              <a:prstGeom prst="bentConnector3">
                <a:avLst>
                  <a:gd name="adj1" fmla="val 1800000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nector: Elbow 28">
                <a:extLst>
                  <a:ext uri="{FF2B5EF4-FFF2-40B4-BE49-F238E27FC236}">
                    <a16:creationId xmlns:a16="http://schemas.microsoft.com/office/drawing/2014/main" id="{CFD2B8D9-A3D9-0D2D-97BF-9A4BD7E512EB}"/>
                  </a:ext>
                </a:extLst>
              </p:cNvPr>
              <p:cNvCxnSpPr>
                <a:cxnSpLocks/>
                <a:stCxn id="9" idx="1"/>
                <a:endCxn id="5" idx="1"/>
              </p:cNvCxnSpPr>
              <p:nvPr/>
            </p:nvCxnSpPr>
            <p:spPr>
              <a:xfrm rot="10800000">
                <a:off x="1694201" y="2543588"/>
                <a:ext cx="1" cy="2446684"/>
              </a:xfrm>
              <a:prstGeom prst="bentConnector3">
                <a:avLst>
                  <a:gd name="adj1" fmla="val 22860100000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nector: Elbow 32">
                <a:extLst>
                  <a:ext uri="{FF2B5EF4-FFF2-40B4-BE49-F238E27FC236}">
                    <a16:creationId xmlns:a16="http://schemas.microsoft.com/office/drawing/2014/main" id="{E869D1AA-4ADB-EC88-67BC-289AF845B3A2}"/>
                  </a:ext>
                </a:extLst>
              </p:cNvPr>
              <p:cNvCxnSpPr>
                <a:cxnSpLocks/>
                <a:stCxn id="5" idx="1"/>
                <a:endCxn id="13" idx="1"/>
              </p:cNvCxnSpPr>
              <p:nvPr/>
            </p:nvCxnSpPr>
            <p:spPr>
              <a:xfrm rot="10800000" flipH="1" flipV="1">
                <a:off x="1694200" y="2543588"/>
                <a:ext cx="3105038" cy="2742"/>
              </a:xfrm>
              <a:prstGeom prst="bentConnector5">
                <a:avLst>
                  <a:gd name="adj1" fmla="val -7362"/>
                  <a:gd name="adj2" fmla="val -20661196"/>
                  <a:gd name="adj3" fmla="val 80729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nector: Elbow 41">
                <a:extLst>
                  <a:ext uri="{FF2B5EF4-FFF2-40B4-BE49-F238E27FC236}">
                    <a16:creationId xmlns:a16="http://schemas.microsoft.com/office/drawing/2014/main" id="{0F7195D2-37DA-5E97-65AB-4BF0B91A9249}"/>
                  </a:ext>
                </a:extLst>
              </p:cNvPr>
              <p:cNvCxnSpPr>
                <a:cxnSpLocks/>
                <a:endCxn id="11" idx="1"/>
              </p:cNvCxnSpPr>
              <p:nvPr/>
            </p:nvCxnSpPr>
            <p:spPr>
              <a:xfrm rot="16200000" flipH="1">
                <a:off x="3700476" y="2658488"/>
                <a:ext cx="1599745" cy="597779"/>
              </a:xfrm>
              <a:prstGeom prst="bentConnector2">
                <a:avLst/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nector: Curved 54">
                <a:extLst>
                  <a:ext uri="{FF2B5EF4-FFF2-40B4-BE49-F238E27FC236}">
                    <a16:creationId xmlns:a16="http://schemas.microsoft.com/office/drawing/2014/main" id="{3A1066C3-2DCE-8BD6-C58B-804734DC26CA}"/>
                  </a:ext>
                </a:extLst>
              </p:cNvPr>
              <p:cNvCxnSpPr>
                <a:stCxn id="7" idx="3"/>
                <a:endCxn id="11" idx="2"/>
              </p:cNvCxnSpPr>
              <p:nvPr/>
            </p:nvCxnSpPr>
            <p:spPr>
              <a:xfrm>
                <a:off x="3602514" y="3757251"/>
                <a:ext cx="2150881" cy="337930"/>
              </a:xfrm>
              <a:prstGeom prst="curvedConnector4">
                <a:avLst>
                  <a:gd name="adj1" fmla="val 27819"/>
                  <a:gd name="adj2" fmla="val 167647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Connector: Curved 55">
                <a:extLst>
                  <a:ext uri="{FF2B5EF4-FFF2-40B4-BE49-F238E27FC236}">
                    <a16:creationId xmlns:a16="http://schemas.microsoft.com/office/drawing/2014/main" id="{D4D4D7DD-49FF-3C4A-4C72-C9F0D4850F0A}"/>
                  </a:ext>
                </a:extLst>
              </p:cNvPr>
              <p:cNvCxnSpPr>
                <a:cxnSpLocks/>
                <a:stCxn id="11" idx="3"/>
                <a:endCxn id="13" idx="2"/>
              </p:cNvCxnSpPr>
              <p:nvPr/>
            </p:nvCxnSpPr>
            <p:spPr>
              <a:xfrm flipH="1" flipV="1">
                <a:off x="5753395" y="2884260"/>
                <a:ext cx="954156" cy="872991"/>
              </a:xfrm>
              <a:prstGeom prst="curvedConnector4">
                <a:avLst>
                  <a:gd name="adj1" fmla="val -23958"/>
                  <a:gd name="adj2" fmla="val 69355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ctor: Curved 59">
                <a:extLst>
                  <a:ext uri="{FF2B5EF4-FFF2-40B4-BE49-F238E27FC236}">
                    <a16:creationId xmlns:a16="http://schemas.microsoft.com/office/drawing/2014/main" id="{9B963372-A41C-49C4-3086-4321C1277339}"/>
                  </a:ext>
                </a:extLst>
              </p:cNvPr>
              <p:cNvCxnSpPr>
                <a:cxnSpLocks/>
                <a:stCxn id="11" idx="3"/>
                <a:endCxn id="11" idx="0"/>
              </p:cNvCxnSpPr>
              <p:nvPr/>
            </p:nvCxnSpPr>
            <p:spPr>
              <a:xfrm flipH="1" flipV="1">
                <a:off x="5753395" y="3419321"/>
                <a:ext cx="954156" cy="337930"/>
              </a:xfrm>
              <a:prstGeom prst="curvedConnector4">
                <a:avLst>
                  <a:gd name="adj1" fmla="val -23958"/>
                  <a:gd name="adj2" fmla="val 167647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29" name="Group 1028">
                <a:extLst>
                  <a:ext uri="{FF2B5EF4-FFF2-40B4-BE49-F238E27FC236}">
                    <a16:creationId xmlns:a16="http://schemas.microsoft.com/office/drawing/2014/main" id="{35AFAAB9-C2E0-7D40-534A-76A809C4FFB5}"/>
                  </a:ext>
                </a:extLst>
              </p:cNvPr>
              <p:cNvGrpSpPr/>
              <p:nvPr/>
            </p:nvGrpSpPr>
            <p:grpSpPr>
              <a:xfrm>
                <a:off x="7478773" y="3091070"/>
                <a:ext cx="1908313" cy="675860"/>
                <a:chOff x="7432391" y="2556289"/>
                <a:chExt cx="1908313" cy="675860"/>
              </a:xfrm>
            </p:grpSpPr>
            <p:sp>
              <p:nvSpPr>
                <p:cNvPr id="1025" name="Rectangle 1024">
                  <a:extLst>
                    <a:ext uri="{FF2B5EF4-FFF2-40B4-BE49-F238E27FC236}">
                      <a16:creationId xmlns:a16="http://schemas.microsoft.com/office/drawing/2014/main" id="{7CFC9CE6-A3D1-0F8B-D370-5C29B76E5433}"/>
                    </a:ext>
                  </a:extLst>
                </p:cNvPr>
                <p:cNvSpPr/>
                <p:nvPr/>
              </p:nvSpPr>
              <p:spPr>
                <a:xfrm>
                  <a:off x="7432391" y="2556289"/>
                  <a:ext cx="1908313" cy="675860"/>
                </a:xfrm>
                <a:prstGeom prst="rect">
                  <a:avLst/>
                </a:prstGeom>
                <a:solidFill>
                  <a:srgbClr val="B1D4F2"/>
                </a:solidFill>
                <a:ln w="28575">
                  <a:solidFill>
                    <a:srgbClr val="033E4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E6E2CFB4-6EEC-F6F8-1A43-D54678A2A9BD}"/>
                    </a:ext>
                  </a:extLst>
                </p:cNvPr>
                <p:cNvSpPr/>
                <p:nvPr/>
              </p:nvSpPr>
              <p:spPr>
                <a:xfrm>
                  <a:off x="8386763" y="2571751"/>
                  <a:ext cx="940280" cy="645318"/>
                </a:xfrm>
                <a:prstGeom prst="rect">
                  <a:avLst/>
                </a:prstGeom>
                <a:solidFill>
                  <a:srgbClr val="FEBAE1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30" name="TextBox 1029">
                <a:extLst>
                  <a:ext uri="{FF2B5EF4-FFF2-40B4-BE49-F238E27FC236}">
                    <a16:creationId xmlns:a16="http://schemas.microsoft.com/office/drawing/2014/main" id="{A664709F-8ECE-9714-6FF1-B99A04EADD69}"/>
                  </a:ext>
                </a:extLst>
              </p:cNvPr>
              <p:cNvSpPr txBox="1"/>
              <p:nvPr/>
            </p:nvSpPr>
            <p:spPr>
              <a:xfrm>
                <a:off x="7692886" y="3241170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baseline="30000" dirty="0"/>
                  <a:t>0</a:t>
                </a:r>
                <a:endParaRPr lang="en-US" dirty="0"/>
              </a:p>
            </p:txBody>
          </p:sp>
          <p:sp>
            <p:nvSpPr>
              <p:cNvPr id="1031" name="TextBox 1030">
                <a:extLst>
                  <a:ext uri="{FF2B5EF4-FFF2-40B4-BE49-F238E27FC236}">
                    <a16:creationId xmlns:a16="http://schemas.microsoft.com/office/drawing/2014/main" id="{E5CC6657-4F9D-5124-2EFB-A53F735AF4DD}"/>
                  </a:ext>
                </a:extLst>
              </p:cNvPr>
              <p:cNvSpPr txBox="1"/>
              <p:nvPr/>
            </p:nvSpPr>
            <p:spPr>
              <a:xfrm>
                <a:off x="8729703" y="3234655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baseline="30000" dirty="0"/>
                  <a:t>1</a:t>
                </a:r>
                <a:endParaRPr lang="en-US" dirty="0"/>
              </a:p>
            </p:txBody>
          </p:sp>
          <p:sp>
            <p:nvSpPr>
              <p:cNvPr id="1032" name="TextBox 1031">
                <a:extLst>
                  <a:ext uri="{FF2B5EF4-FFF2-40B4-BE49-F238E27FC236}">
                    <a16:creationId xmlns:a16="http://schemas.microsoft.com/office/drawing/2014/main" id="{246739F3-7BBB-025D-A87B-754229DA09D5}"/>
                  </a:ext>
                </a:extLst>
              </p:cNvPr>
              <p:cNvSpPr txBox="1"/>
              <p:nvPr/>
            </p:nvSpPr>
            <p:spPr>
              <a:xfrm>
                <a:off x="8301840" y="3234655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+</a:t>
                </a:r>
              </a:p>
            </p:txBody>
          </p:sp>
          <p:cxnSp>
            <p:nvCxnSpPr>
              <p:cNvPr id="1034" name="Connector: Elbow 1033">
                <a:extLst>
                  <a:ext uri="{FF2B5EF4-FFF2-40B4-BE49-F238E27FC236}">
                    <a16:creationId xmlns:a16="http://schemas.microsoft.com/office/drawing/2014/main" id="{05489DE6-CA2D-1F8D-B380-0CDE63B5AFC0}"/>
                  </a:ext>
                </a:extLst>
              </p:cNvPr>
              <p:cNvCxnSpPr>
                <a:stCxn id="1025" idx="2"/>
              </p:cNvCxnSpPr>
              <p:nvPr/>
            </p:nvCxnSpPr>
            <p:spPr>
              <a:xfrm rot="5400000">
                <a:off x="6958570" y="3515912"/>
                <a:ext cx="1223342" cy="1725379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8" name="Connector: Elbow 1037">
                <a:extLst>
                  <a:ext uri="{FF2B5EF4-FFF2-40B4-BE49-F238E27FC236}">
                    <a16:creationId xmlns:a16="http://schemas.microsoft.com/office/drawing/2014/main" id="{89BC5805-D4B5-7DF8-613E-6C8199F0D564}"/>
                  </a:ext>
                </a:extLst>
              </p:cNvPr>
              <p:cNvCxnSpPr>
                <a:cxnSpLocks/>
                <a:stCxn id="13" idx="3"/>
                <a:endCxn id="71" idx="0"/>
              </p:cNvCxnSpPr>
              <p:nvPr/>
            </p:nvCxnSpPr>
            <p:spPr>
              <a:xfrm>
                <a:off x="6707551" y="2546330"/>
                <a:ext cx="2195734" cy="560202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0" name="Connector: Elbow 1039">
                <a:extLst>
                  <a:ext uri="{FF2B5EF4-FFF2-40B4-BE49-F238E27FC236}">
                    <a16:creationId xmlns:a16="http://schemas.microsoft.com/office/drawing/2014/main" id="{ACE9846D-7022-53D3-6560-83C114529494}"/>
                  </a:ext>
                </a:extLst>
              </p:cNvPr>
              <p:cNvCxnSpPr>
                <a:cxnSpLocks/>
                <a:stCxn id="5" idx="3"/>
              </p:cNvCxnSpPr>
              <p:nvPr/>
            </p:nvCxnSpPr>
            <p:spPr>
              <a:xfrm flipV="1">
                <a:off x="3602513" y="1810069"/>
                <a:ext cx="323638" cy="733519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4" name="Connector: Elbow 1043">
                <a:extLst>
                  <a:ext uri="{FF2B5EF4-FFF2-40B4-BE49-F238E27FC236}">
                    <a16:creationId xmlns:a16="http://schemas.microsoft.com/office/drawing/2014/main" id="{7BE00688-E8BE-543D-6D11-6A19052387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09391" y="1810069"/>
                <a:ext cx="4061790" cy="1278259"/>
              </a:xfrm>
              <a:prstGeom prst="bentConnector3">
                <a:avLst>
                  <a:gd name="adj1" fmla="val 100066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0" name="TextBox 1059">
                <a:extLst>
                  <a:ext uri="{FF2B5EF4-FFF2-40B4-BE49-F238E27FC236}">
                    <a16:creationId xmlns:a16="http://schemas.microsoft.com/office/drawing/2014/main" id="{08AD91C1-8CA1-DEC6-F321-08F3C488C44D}"/>
                  </a:ext>
                </a:extLst>
              </p:cNvPr>
              <p:cNvSpPr txBox="1"/>
              <p:nvPr/>
            </p:nvSpPr>
            <p:spPr>
              <a:xfrm>
                <a:off x="6571338" y="2931545"/>
                <a:ext cx="14796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TD</a:t>
                </a:r>
                <a:r>
                  <a:rPr lang="en-US" baseline="30000" dirty="0"/>
                  <a:t>1</a:t>
                </a:r>
                <a:endParaRPr lang="en-US" dirty="0"/>
              </a:p>
            </p:txBody>
          </p:sp>
          <p:sp>
            <p:nvSpPr>
              <p:cNvPr id="1061" name="TextBox 1060">
                <a:extLst>
                  <a:ext uri="{FF2B5EF4-FFF2-40B4-BE49-F238E27FC236}">
                    <a16:creationId xmlns:a16="http://schemas.microsoft.com/office/drawing/2014/main" id="{1686FAE5-DCF5-54EC-9433-5F859C0D7E7D}"/>
                  </a:ext>
                </a:extLst>
              </p:cNvPr>
              <p:cNvSpPr txBox="1"/>
              <p:nvPr/>
            </p:nvSpPr>
            <p:spPr>
              <a:xfrm>
                <a:off x="3502485" y="2891024"/>
                <a:ext cx="14796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TD</a:t>
                </a:r>
                <a:r>
                  <a:rPr lang="en-US" baseline="30000" dirty="0"/>
                  <a:t>0</a:t>
                </a:r>
                <a:endParaRPr lang="en-US" dirty="0"/>
              </a:p>
            </p:txBody>
          </p:sp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F2803276-239A-6031-A647-A30E7734D80D}"/>
                  </a:ext>
                </a:extLst>
              </p:cNvPr>
              <p:cNvSpPr txBox="1"/>
              <p:nvPr/>
            </p:nvSpPr>
            <p:spPr>
              <a:xfrm>
                <a:off x="7023918" y="4630620"/>
                <a:ext cx="11065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Action</a:t>
                </a:r>
              </a:p>
            </p:txBody>
          </p:sp>
          <p:sp>
            <p:nvSpPr>
              <p:cNvPr id="1064" name="TextBox 1063">
                <a:extLst>
                  <a:ext uri="{FF2B5EF4-FFF2-40B4-BE49-F238E27FC236}">
                    <a16:creationId xmlns:a16="http://schemas.microsoft.com/office/drawing/2014/main" id="{F1BB1B8F-0BD0-BB3B-8323-BDCE696F683D}"/>
                  </a:ext>
                </a:extLst>
              </p:cNvPr>
              <p:cNvSpPr txBox="1"/>
              <p:nvPr/>
            </p:nvSpPr>
            <p:spPr>
              <a:xfrm>
                <a:off x="7477372" y="3444462"/>
                <a:ext cx="250466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Compound action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7245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816ED04B-3BB7-FE7F-5398-9D9C7652F3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0" r="11574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A8181B-7BF9-DCD8-C2CE-C46BF45C50BC}"/>
              </a:ext>
            </a:extLst>
          </p:cNvPr>
          <p:cNvSpPr txBox="1"/>
          <p:nvPr/>
        </p:nvSpPr>
        <p:spPr>
          <a:xfrm>
            <a:off x="3104173" y="2155963"/>
            <a:ext cx="748541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TD-Error on 0.04 network (trained on 8G)</a:t>
            </a:r>
          </a:p>
        </p:txBody>
      </p:sp>
      <p:pic>
        <p:nvPicPr>
          <p:cNvPr id="3" name="Picture 2" descr="A picture containing text, antenna, screenshot&#10;&#10;Description automatically generated">
            <a:extLst>
              <a:ext uri="{FF2B5EF4-FFF2-40B4-BE49-F238E27FC236}">
                <a16:creationId xmlns:a16="http://schemas.microsoft.com/office/drawing/2014/main" id="{5CC9FD22-6FF6-DA8B-7B7C-ABE5A52675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51420"/>
            <a:ext cx="12192000" cy="241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308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316066-9C6D-8662-11CE-4F624FD45E09}"/>
              </a:ext>
            </a:extLst>
          </p:cNvPr>
          <p:cNvSpPr txBox="1"/>
          <p:nvPr/>
        </p:nvSpPr>
        <p:spPr>
          <a:xfrm>
            <a:off x="9525000" y="683468"/>
            <a:ext cx="23435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Averaged over 10 seeds and 10 episodes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8C22FC2E-9604-F628-1C0D-B04013F65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468"/>
            <a:ext cx="9525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6569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E95238C-8230-6718-EF8C-DB290AC7D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2805"/>
            <a:ext cx="9525000" cy="5715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A705A4-A316-B939-13C6-CD19F7BD92DB}"/>
              </a:ext>
            </a:extLst>
          </p:cNvPr>
          <p:cNvSpPr txBox="1"/>
          <p:nvPr/>
        </p:nvSpPr>
        <p:spPr>
          <a:xfrm>
            <a:off x="9525000" y="683468"/>
            <a:ext cx="23435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Averaged over 10 seeds and 10 episodes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Faster network trained normally over slower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169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0DD0A-7A7C-FEA6-DFED-6AF345D36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check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1EBC6-A511-CCB5-51D8-34C42AD98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 few shot learning with reflexes</a:t>
            </a:r>
          </a:p>
          <a:p>
            <a:r>
              <a:rPr lang="en-US" dirty="0"/>
              <a:t>Transfer reflexes</a:t>
            </a:r>
          </a:p>
          <a:p>
            <a:r>
              <a:rPr lang="en-US" dirty="0"/>
              <a:t>Reflexes prevent negative rewards.</a:t>
            </a:r>
          </a:p>
          <a:p>
            <a:r>
              <a:rPr lang="en-US" dirty="0"/>
              <a:t>Add parent action and child action in state representation.</a:t>
            </a:r>
          </a:p>
          <a:p>
            <a:r>
              <a:rPr lang="en-US" dirty="0"/>
              <a:t>Slowly add reflexes on a trained network (while training it again).</a:t>
            </a:r>
          </a:p>
          <a:p>
            <a:r>
              <a:rPr lang="en-US" dirty="0"/>
              <a:t>Make parent network’s actions come in faster at dying states or states that have a drastic change in reward.</a:t>
            </a:r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205630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337A4-00B0-82CB-040B-A050A79F3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on edge cases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DD1ED5E8-98D7-B395-F883-CDC7E1D15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104" y="3999955"/>
            <a:ext cx="10031896" cy="28580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8F6309-E04A-3E13-1A48-AF511B3708D5}"/>
              </a:ext>
            </a:extLst>
          </p:cNvPr>
          <p:cNvSpPr txBox="1"/>
          <p:nvPr/>
        </p:nvSpPr>
        <p:spPr>
          <a:xfrm>
            <a:off x="914400" y="1583635"/>
            <a:ext cx="51285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a neural network on states that result on failure on the Teacher 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Pick the same action but faster.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Neural network: 6 hidden neurons</a:t>
            </a:r>
          </a:p>
        </p:txBody>
      </p:sp>
    </p:spTree>
    <p:extLst>
      <p:ext uri="{BB962C8B-B14F-4D97-AF65-F5344CB8AC3E}">
        <p14:creationId xmlns:p14="http://schemas.microsoft.com/office/powerpoint/2010/main" val="26646306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03059-AC7C-5EE1-3AFC-9EBEE505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summer 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6A405-50F7-A5E9-1488-D45B1107D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DITTO</a:t>
            </a:r>
          </a:p>
          <a:p>
            <a:r>
              <a:rPr lang="en-US" dirty="0"/>
              <a:t>Submit to AAAI</a:t>
            </a:r>
          </a:p>
          <a:p>
            <a:r>
              <a:rPr lang="en-US" dirty="0"/>
              <a:t>Work on thesis proposal (due next </a:t>
            </a:r>
            <a:r>
              <a:rPr lang="en-US" dirty="0" err="1"/>
              <a:t>sem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486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9F04B-2F3D-0E80-5122-015989634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Biologically inspired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CBDCC4-1B55-BB73-B823-B5E15145D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010573"/>
            <a:ext cx="4541307" cy="2036484"/>
          </a:xfrm>
          <a:prstGeom prst="rect">
            <a:avLst/>
          </a:prstGeom>
        </p:spPr>
      </p:pic>
      <p:pic>
        <p:nvPicPr>
          <p:cNvPr id="5" name="original" descr="original">
            <a:hlinkClick r:id="" action="ppaction://media"/>
            <a:extLst>
              <a:ext uri="{FF2B5EF4-FFF2-40B4-BE49-F238E27FC236}">
                <a16:creationId xmlns:a16="http://schemas.microsoft.com/office/drawing/2014/main" id="{13CA4D04-6933-99CC-7A26-90804BD0BF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16348" y="2066390"/>
            <a:ext cx="1062484" cy="106248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850BE9D-8D5A-ACD0-DBF3-75FCDF80D5E9}"/>
              </a:ext>
            </a:extLst>
          </p:cNvPr>
          <p:cNvSpPr/>
          <p:nvPr/>
        </p:nvSpPr>
        <p:spPr>
          <a:xfrm>
            <a:off x="10144539" y="2355780"/>
            <a:ext cx="1517374" cy="4837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Slow controller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D0DD1DA-71E5-344B-A79A-9CE2D602E5F8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9278832" y="2597632"/>
            <a:ext cx="8657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202A5F4-0163-1505-423E-8204AF5DA9CF}"/>
              </a:ext>
            </a:extLst>
          </p:cNvPr>
          <p:cNvSpPr/>
          <p:nvPr/>
        </p:nvSpPr>
        <p:spPr>
          <a:xfrm>
            <a:off x="7988903" y="4035818"/>
            <a:ext cx="1517374" cy="4837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Action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E07FDC1B-50FB-5C50-76F5-2520186A697E}"/>
              </a:ext>
            </a:extLst>
          </p:cNvPr>
          <p:cNvCxnSpPr>
            <a:stCxn id="6" idx="2"/>
            <a:endCxn id="9" idx="3"/>
          </p:cNvCxnSpPr>
          <p:nvPr/>
        </p:nvCxnSpPr>
        <p:spPr>
          <a:xfrm rot="5400000">
            <a:off x="9485659" y="2860103"/>
            <a:ext cx="1438186" cy="139694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EB3A9F11-AEB2-9540-B24E-D078A5EBCF25}"/>
              </a:ext>
            </a:extLst>
          </p:cNvPr>
          <p:cNvSpPr/>
          <p:nvPr/>
        </p:nvSpPr>
        <p:spPr>
          <a:xfrm>
            <a:off x="5925518" y="3187148"/>
            <a:ext cx="1517374" cy="48370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Fast Controller</a:t>
            </a: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00E8F543-51E7-A38A-489B-4F185DF42BEB}"/>
              </a:ext>
            </a:extLst>
          </p:cNvPr>
          <p:cNvCxnSpPr>
            <a:cxnSpLocks/>
          </p:cNvCxnSpPr>
          <p:nvPr/>
        </p:nvCxnSpPr>
        <p:spPr>
          <a:xfrm>
            <a:off x="6020980" y="3670852"/>
            <a:ext cx="1967923" cy="742122"/>
          </a:xfrm>
          <a:prstGeom prst="bentConnector3">
            <a:avLst>
              <a:gd name="adj1" fmla="val -169"/>
            </a:avLst>
          </a:prstGeom>
          <a:ln>
            <a:prstDash val="dash"/>
            <a:headEnd type="triangle"/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61BB3415-1DE7-EF8C-4AC4-649DB5B42BE9}"/>
              </a:ext>
            </a:extLst>
          </p:cNvPr>
          <p:cNvCxnSpPr>
            <a:cxnSpLocks/>
            <a:stCxn id="5" idx="1"/>
            <a:endCxn id="12" idx="0"/>
          </p:cNvCxnSpPr>
          <p:nvPr/>
        </p:nvCxnSpPr>
        <p:spPr>
          <a:xfrm rot="10800000" flipV="1">
            <a:off x="6684206" y="2597632"/>
            <a:ext cx="1532143" cy="58951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07652B0-2E5B-E029-D5C7-E1D709DE6A94}"/>
              </a:ext>
            </a:extLst>
          </p:cNvPr>
          <p:cNvCxnSpPr>
            <a:stCxn id="9" idx="0"/>
            <a:endCxn id="5" idx="2"/>
          </p:cNvCxnSpPr>
          <p:nvPr/>
        </p:nvCxnSpPr>
        <p:spPr>
          <a:xfrm flipV="1">
            <a:off x="8747590" y="3128874"/>
            <a:ext cx="0" cy="90694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Arc 27">
            <a:extLst>
              <a:ext uri="{FF2B5EF4-FFF2-40B4-BE49-F238E27FC236}">
                <a16:creationId xmlns:a16="http://schemas.microsoft.com/office/drawing/2014/main" id="{FD042876-16B8-F980-6035-ABE91806E5D4}"/>
              </a:ext>
            </a:extLst>
          </p:cNvPr>
          <p:cNvSpPr/>
          <p:nvPr/>
        </p:nvSpPr>
        <p:spPr>
          <a:xfrm rot="8099649">
            <a:off x="7331256" y="2356517"/>
            <a:ext cx="1351266" cy="1602991"/>
          </a:xfrm>
          <a:prstGeom prst="arc">
            <a:avLst/>
          </a:prstGeom>
          <a:ln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Arc 28">
            <a:extLst>
              <a:ext uri="{FF2B5EF4-FFF2-40B4-BE49-F238E27FC236}">
                <a16:creationId xmlns:a16="http://schemas.microsoft.com/office/drawing/2014/main" id="{85C8D525-1ACD-E7E8-6AE3-32F2872006B6}"/>
              </a:ext>
            </a:extLst>
          </p:cNvPr>
          <p:cNvSpPr/>
          <p:nvPr/>
        </p:nvSpPr>
        <p:spPr>
          <a:xfrm rot="1743948">
            <a:off x="8877231" y="2824925"/>
            <a:ext cx="1351266" cy="1602991"/>
          </a:xfrm>
          <a:prstGeom prst="arc">
            <a:avLst/>
          </a:prstGeom>
          <a:ln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AF6CBED-8339-0BA0-1660-20668994F52F}"/>
              </a:ext>
            </a:extLst>
          </p:cNvPr>
          <p:cNvSpPr txBox="1"/>
          <p:nvPr/>
        </p:nvSpPr>
        <p:spPr>
          <a:xfrm>
            <a:off x="7772090" y="3500303"/>
            <a:ext cx="629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Fast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7382109-CBDE-13CF-09B4-357C69989869}"/>
              </a:ext>
            </a:extLst>
          </p:cNvPr>
          <p:cNvSpPr txBox="1"/>
          <p:nvPr/>
        </p:nvSpPr>
        <p:spPr>
          <a:xfrm>
            <a:off x="9546345" y="3244334"/>
            <a:ext cx="6294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Slow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C8B538FD-641D-71FF-CBA8-7D49AD04CF59}"/>
              </a:ext>
            </a:extLst>
          </p:cNvPr>
          <p:cNvCxnSpPr>
            <a:cxnSpLocks/>
          </p:cNvCxnSpPr>
          <p:nvPr/>
        </p:nvCxnSpPr>
        <p:spPr>
          <a:xfrm>
            <a:off x="6502172" y="3661444"/>
            <a:ext cx="1486731" cy="45106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AC0A52B7-1800-ABE4-8A0E-473E1059E102}"/>
              </a:ext>
            </a:extLst>
          </p:cNvPr>
          <p:cNvSpPr txBox="1"/>
          <p:nvPr/>
        </p:nvSpPr>
        <p:spPr>
          <a:xfrm>
            <a:off x="6148585" y="4215327"/>
            <a:ext cx="11727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PLANNED SLOW ACTION</a:t>
            </a:r>
          </a:p>
        </p:txBody>
      </p:sp>
    </p:spTree>
    <p:extLst>
      <p:ext uri="{BB962C8B-B14F-4D97-AF65-F5344CB8AC3E}">
        <p14:creationId xmlns:p14="http://schemas.microsoft.com/office/powerpoint/2010/main" val="4040168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4DDDF1-4585-791F-23C6-4BE25B7EE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840584"/>
            <a:ext cx="5294716" cy="3176829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B8C8A25A-60F5-06D8-74AC-27DE0DB06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817" y="1840586"/>
            <a:ext cx="5294715" cy="31768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49D83D-5858-2143-F311-6F8C2C7B6AF1}"/>
              </a:ext>
            </a:extLst>
          </p:cNvPr>
          <p:cNvSpPr txBox="1"/>
          <p:nvPr/>
        </p:nvSpPr>
        <p:spPr>
          <a:xfrm>
            <a:off x="1200552" y="1805261"/>
            <a:ext cx="418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Reflex added after training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DBEE4A-F915-1601-5723-97DB94475CE3}"/>
              </a:ext>
            </a:extLst>
          </p:cNvPr>
          <p:cNvSpPr txBox="1"/>
          <p:nvPr/>
        </p:nvSpPr>
        <p:spPr>
          <a:xfrm>
            <a:off x="6810902" y="1840584"/>
            <a:ext cx="418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Reflex added before training</a:t>
            </a:r>
          </a:p>
        </p:txBody>
      </p:sp>
    </p:spTree>
    <p:extLst>
      <p:ext uri="{BB962C8B-B14F-4D97-AF65-F5344CB8AC3E}">
        <p14:creationId xmlns:p14="http://schemas.microsoft.com/office/powerpoint/2010/main" val="9029446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6831400E-34DD-FEAD-C993-BE99D48E8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88" y="993913"/>
            <a:ext cx="8097285" cy="485837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097835-2B3E-6486-E129-4671C8789C61}"/>
              </a:ext>
            </a:extLst>
          </p:cNvPr>
          <p:cNvSpPr txBox="1"/>
          <p:nvPr/>
        </p:nvSpPr>
        <p:spPr>
          <a:xfrm>
            <a:off x="9525000" y="683468"/>
            <a:ext cx="23435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Averaged over 10 seeds and 10 episodes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5g </a:t>
            </a:r>
            <a:r>
              <a:rPr lang="en-US" dirty="0" err="1"/>
              <a:t>pertubation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4179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0A0EC6-645B-787C-1B89-2D6788BACEB1}"/>
              </a:ext>
            </a:extLst>
          </p:cNvPr>
          <p:cNvSpPr txBox="1"/>
          <p:nvPr/>
        </p:nvSpPr>
        <p:spPr>
          <a:xfrm>
            <a:off x="258417" y="265043"/>
            <a:ext cx="55659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Perturbation: 5g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Reflex types: distillation, hand crafted, distillation (low error)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Seeds: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Each dot is avg. over 10 episodes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3" name="Content Placeholder 12" descr="Chart, scatter chart&#10;&#10;Description automatically generated">
            <a:extLst>
              <a:ext uri="{FF2B5EF4-FFF2-40B4-BE49-F238E27FC236}">
                <a16:creationId xmlns:a16="http://schemas.microsoft.com/office/drawing/2014/main" id="{4D760E24-6A7C-8CF9-7FEA-E801125C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21488"/>
            <a:ext cx="10515600" cy="3959612"/>
          </a:xfrm>
        </p:spPr>
      </p:pic>
    </p:spTree>
    <p:extLst>
      <p:ext uri="{BB962C8B-B14F-4D97-AF65-F5344CB8AC3E}">
        <p14:creationId xmlns:p14="http://schemas.microsoft.com/office/powerpoint/2010/main" val="26330737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0A0EC6-645B-787C-1B89-2D6788BACEB1}"/>
              </a:ext>
            </a:extLst>
          </p:cNvPr>
          <p:cNvSpPr txBox="1"/>
          <p:nvPr/>
        </p:nvSpPr>
        <p:spPr>
          <a:xfrm>
            <a:off x="258417" y="265043"/>
            <a:ext cx="55659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Reward = 0.12 * metric + 154.53</a:t>
            </a:r>
          </a:p>
          <a:p>
            <a:endParaRPr lang="en-US" dirty="0"/>
          </a:p>
          <a:p>
            <a:r>
              <a:rPr lang="en-US" dirty="0"/>
              <a:t>Not very strong correlation. Might be better if seeds are also averaged.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3" name="Content Placeholder 12" descr="Chart, scatter chart&#10;&#10;Description automatically generated">
            <a:extLst>
              <a:ext uri="{FF2B5EF4-FFF2-40B4-BE49-F238E27FC236}">
                <a16:creationId xmlns:a16="http://schemas.microsoft.com/office/drawing/2014/main" id="{4D760E24-6A7C-8CF9-7FEA-E801125C7F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21488"/>
            <a:ext cx="10515600" cy="3959612"/>
          </a:xfrm>
        </p:spPr>
      </p:pic>
    </p:spTree>
    <p:extLst>
      <p:ext uri="{BB962C8B-B14F-4D97-AF65-F5344CB8AC3E}">
        <p14:creationId xmlns:p14="http://schemas.microsoft.com/office/powerpoint/2010/main" val="16242674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629E13C-4DD2-FBE6-C3E4-289C236679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21488"/>
            <a:ext cx="10515600" cy="39596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B1383D2-784B-1FCC-5D0D-71B679417FC9}"/>
              </a:ext>
            </a:extLst>
          </p:cNvPr>
          <p:cNvSpPr txBox="1"/>
          <p:nvPr/>
        </p:nvSpPr>
        <p:spPr>
          <a:xfrm>
            <a:off x="277647" y="138236"/>
            <a:ext cx="65001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Manually searching for reflex using the metric</a:t>
            </a:r>
          </a:p>
          <a:p>
            <a:endParaRPr lang="en-US" dirty="0"/>
          </a:p>
          <a:p>
            <a:r>
              <a:rPr lang="en-US" dirty="0"/>
              <a:t>Not promising. The performance does not vary a lot. </a:t>
            </a:r>
          </a:p>
          <a:p>
            <a:endParaRPr lang="en-US" dirty="0"/>
          </a:p>
          <a:p>
            <a:r>
              <a:rPr lang="en-US" dirty="0"/>
              <a:t>Should try for 80ms response times. </a:t>
            </a:r>
          </a:p>
        </p:txBody>
      </p:sp>
    </p:spTree>
    <p:extLst>
      <p:ext uri="{BB962C8B-B14F-4D97-AF65-F5344CB8AC3E}">
        <p14:creationId xmlns:p14="http://schemas.microsoft.com/office/powerpoint/2010/main" val="16416123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E274C-B31B-5C9A-EEF8-05C02EC3A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Reflex search using Cross-entropy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4C45BB-E66D-33ED-6D99-816CB60F9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7434"/>
          <a:stretch/>
        </p:blipFill>
        <p:spPr>
          <a:xfrm>
            <a:off x="191506" y="2223433"/>
            <a:ext cx="6150051" cy="375285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CC303BB6-540D-DEEF-450D-50797D990BE4}"/>
              </a:ext>
            </a:extLst>
          </p:cNvPr>
          <p:cNvSpPr/>
          <p:nvPr/>
        </p:nvSpPr>
        <p:spPr>
          <a:xfrm>
            <a:off x="9943027" y="3154926"/>
            <a:ext cx="278296" cy="258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371FA92-1B74-B66F-BD17-DAEE1BE91F41}"/>
              </a:ext>
            </a:extLst>
          </p:cNvPr>
          <p:cNvSpPr/>
          <p:nvPr/>
        </p:nvSpPr>
        <p:spPr>
          <a:xfrm>
            <a:off x="10639286" y="2896508"/>
            <a:ext cx="278296" cy="258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2C7E48F-11F3-8DE4-54F7-406423571EDF}"/>
              </a:ext>
            </a:extLst>
          </p:cNvPr>
          <p:cNvSpPr/>
          <p:nvPr/>
        </p:nvSpPr>
        <p:spPr>
          <a:xfrm>
            <a:off x="10639286" y="3394310"/>
            <a:ext cx="278296" cy="258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D99F56D-C7B7-FEE4-39D1-CF3512DF07D8}"/>
              </a:ext>
            </a:extLst>
          </p:cNvPr>
          <p:cNvSpPr/>
          <p:nvPr/>
        </p:nvSpPr>
        <p:spPr>
          <a:xfrm>
            <a:off x="11383357" y="3154926"/>
            <a:ext cx="278296" cy="258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01320B6-AD9C-C07F-C298-0935C24AF79C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10221323" y="3025717"/>
            <a:ext cx="417963" cy="2584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900BD7B-9245-43FD-46E4-A66C4F3B37C9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>
            <a:off x="10221323" y="3284135"/>
            <a:ext cx="417963" cy="239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DDEC655-E108-F973-A2A3-9D1C33E4BED1}"/>
              </a:ext>
            </a:extLst>
          </p:cNvPr>
          <p:cNvCxnSpPr>
            <a:cxnSpLocks/>
            <a:stCxn id="9" idx="6"/>
            <a:endCxn id="13" idx="2"/>
          </p:cNvCxnSpPr>
          <p:nvPr/>
        </p:nvCxnSpPr>
        <p:spPr>
          <a:xfrm>
            <a:off x="10917582" y="3025717"/>
            <a:ext cx="465775" cy="258418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3870A44-F739-C8C9-4895-65C9AB8532D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10917582" y="3284135"/>
            <a:ext cx="465775" cy="239384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72FCE36-A0C9-E09F-8C55-DAAEFC84D2E0}"/>
              </a:ext>
            </a:extLst>
          </p:cNvPr>
          <p:cNvSpPr txBox="1"/>
          <p:nvPr/>
        </p:nvSpPr>
        <p:spPr>
          <a:xfrm>
            <a:off x="10221323" y="2287423"/>
            <a:ext cx="4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Θ</a:t>
            </a:r>
            <a:r>
              <a:rPr lang="en-US" baseline="-25000" dirty="0"/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D8C338-009F-CDE6-6674-9C74966D93F3}"/>
              </a:ext>
            </a:extLst>
          </p:cNvPr>
          <p:cNvSpPr txBox="1"/>
          <p:nvPr/>
        </p:nvSpPr>
        <p:spPr>
          <a:xfrm>
            <a:off x="10987415" y="2651522"/>
            <a:ext cx="451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Θ</a:t>
            </a:r>
            <a:r>
              <a:rPr lang="en-US" baseline="-25000" dirty="0"/>
              <a:t>2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62B31A-0D59-8807-D2C9-A7ACA606C8D0}"/>
              </a:ext>
            </a:extLst>
          </p:cNvPr>
          <p:cNvCxnSpPr>
            <a:cxnSpLocks/>
            <a:stCxn id="23" idx="2"/>
            <a:endCxn id="9" idx="0"/>
          </p:cNvCxnSpPr>
          <p:nvPr/>
        </p:nvCxnSpPr>
        <p:spPr>
          <a:xfrm>
            <a:off x="10430305" y="2656755"/>
            <a:ext cx="348129" cy="23975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77F4C2B-7BF8-7711-86A1-FB39371FA7E2}"/>
              </a:ext>
            </a:extLst>
          </p:cNvPr>
          <p:cNvCxnSpPr>
            <a:cxnSpLocks/>
            <a:stCxn id="23" idx="2"/>
            <a:endCxn id="11" idx="0"/>
          </p:cNvCxnSpPr>
          <p:nvPr/>
        </p:nvCxnSpPr>
        <p:spPr>
          <a:xfrm>
            <a:off x="10430305" y="2656755"/>
            <a:ext cx="348129" cy="73755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0D38FD11-3AF8-93FC-A8A7-375687D6537F}"/>
              </a:ext>
            </a:extLst>
          </p:cNvPr>
          <p:cNvSpPr/>
          <p:nvPr/>
        </p:nvSpPr>
        <p:spPr>
          <a:xfrm>
            <a:off x="10051383" y="3652728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941EB55-4543-AA32-5DC2-527058C78F41}"/>
              </a:ext>
            </a:extLst>
          </p:cNvPr>
          <p:cNvSpPr/>
          <p:nvPr/>
        </p:nvSpPr>
        <p:spPr>
          <a:xfrm>
            <a:off x="10048264" y="3793175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E3A2440-4B03-7C49-F9E5-C73E7EAF020F}"/>
              </a:ext>
            </a:extLst>
          </p:cNvPr>
          <p:cNvSpPr/>
          <p:nvPr/>
        </p:nvSpPr>
        <p:spPr>
          <a:xfrm>
            <a:off x="10044237" y="3918453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95838DE-2B57-5E7F-DB4B-993282415D61}"/>
              </a:ext>
            </a:extLst>
          </p:cNvPr>
          <p:cNvSpPr/>
          <p:nvPr/>
        </p:nvSpPr>
        <p:spPr>
          <a:xfrm>
            <a:off x="10044236" y="4088782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D0233C5-BB9E-706F-DEA4-486EA93A9874}"/>
              </a:ext>
            </a:extLst>
          </p:cNvPr>
          <p:cNvSpPr/>
          <p:nvPr/>
        </p:nvSpPr>
        <p:spPr>
          <a:xfrm>
            <a:off x="10723998" y="3845858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4E5B251-3652-D61C-35F4-E5158FB71126}"/>
              </a:ext>
            </a:extLst>
          </p:cNvPr>
          <p:cNvSpPr/>
          <p:nvPr/>
        </p:nvSpPr>
        <p:spPr>
          <a:xfrm>
            <a:off x="10720879" y="3986305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59C9481-40B7-574A-ADFA-3EB4F4CA10D1}"/>
              </a:ext>
            </a:extLst>
          </p:cNvPr>
          <p:cNvSpPr/>
          <p:nvPr/>
        </p:nvSpPr>
        <p:spPr>
          <a:xfrm>
            <a:off x="10716852" y="4111583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A7AA9BB-CC2C-8597-F724-12D18C36BE9D}"/>
              </a:ext>
            </a:extLst>
          </p:cNvPr>
          <p:cNvSpPr/>
          <p:nvPr/>
        </p:nvSpPr>
        <p:spPr>
          <a:xfrm>
            <a:off x="10716851" y="4281912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5E095D9E-FE67-4729-5247-79B3ADCB001A}"/>
              </a:ext>
            </a:extLst>
          </p:cNvPr>
          <p:cNvSpPr/>
          <p:nvPr/>
        </p:nvSpPr>
        <p:spPr>
          <a:xfrm>
            <a:off x="11504970" y="3649187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67E653E-E82D-CF63-7D29-3EB42F4111A5}"/>
              </a:ext>
            </a:extLst>
          </p:cNvPr>
          <p:cNvSpPr/>
          <p:nvPr/>
        </p:nvSpPr>
        <p:spPr>
          <a:xfrm>
            <a:off x="11501851" y="3789634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7CB1957-5F4D-16EA-DADA-FE4478097277}"/>
              </a:ext>
            </a:extLst>
          </p:cNvPr>
          <p:cNvSpPr/>
          <p:nvPr/>
        </p:nvSpPr>
        <p:spPr>
          <a:xfrm>
            <a:off x="11497824" y="3914912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4F3C937D-DF87-496C-E556-554A0EAB5D01}"/>
              </a:ext>
            </a:extLst>
          </p:cNvPr>
          <p:cNvSpPr/>
          <p:nvPr/>
        </p:nvSpPr>
        <p:spPr>
          <a:xfrm>
            <a:off x="11497823" y="4085241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1B9CEFB-C6D4-8A53-ED8B-597DC4D56312}"/>
              </a:ext>
            </a:extLst>
          </p:cNvPr>
          <p:cNvSpPr txBox="1"/>
          <p:nvPr/>
        </p:nvSpPr>
        <p:spPr>
          <a:xfrm>
            <a:off x="9738138" y="4493069"/>
            <a:ext cx="2358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Reflex parametrization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A8190BB-EA30-2E18-A3B2-CAF8B249A52C}"/>
              </a:ext>
            </a:extLst>
          </p:cNvPr>
          <p:cNvSpPr txBox="1"/>
          <p:nvPr/>
        </p:nvSpPr>
        <p:spPr>
          <a:xfrm>
            <a:off x="6639859" y="2157506"/>
            <a:ext cx="2680316" cy="4360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reflex is parametrized as:</a:t>
            </a:r>
          </a:p>
          <a:p>
            <a:endParaRPr lang="en-US" sz="1600" dirty="0"/>
          </a:p>
          <a:p>
            <a:r>
              <a:rPr lang="en-US" sz="1600" dirty="0"/>
              <a:t>For each action dimension:</a:t>
            </a:r>
          </a:p>
          <a:p>
            <a:r>
              <a:rPr lang="el-GR" sz="1600" dirty="0"/>
              <a:t>Θ</a:t>
            </a:r>
            <a:r>
              <a:rPr lang="en-US" sz="1600" baseline="-25000" dirty="0"/>
              <a:t>1</a:t>
            </a:r>
            <a:r>
              <a:rPr lang="en-US" sz="1600" dirty="0"/>
              <a:t>: A threshold value for each input dimension</a:t>
            </a:r>
          </a:p>
          <a:p>
            <a:endParaRPr lang="en-US" sz="1600" baseline="-25000" dirty="0"/>
          </a:p>
          <a:p>
            <a:r>
              <a:rPr lang="el-GR" sz="1600" dirty="0"/>
              <a:t>Θ</a:t>
            </a:r>
            <a:r>
              <a:rPr lang="en-US" sz="1600" baseline="-25000" dirty="0"/>
              <a:t>2</a:t>
            </a:r>
            <a:r>
              <a:rPr lang="en-US" sz="1600" dirty="0"/>
              <a:t>: A scaling value that controls the intensity of the reflex action</a:t>
            </a:r>
          </a:p>
          <a:p>
            <a:endParaRPr lang="en-US" sz="1600" dirty="0"/>
          </a:p>
          <a:p>
            <a:r>
              <a:rPr lang="en-US" sz="1600" dirty="0"/>
              <a:t>Note that two neurons are required for a low and high threshold. However, the parameters can be reduced if the reflex is symmetric</a:t>
            </a:r>
          </a:p>
          <a:p>
            <a:endParaRPr lang="en-US" sz="1600" baseline="-25000" dirty="0"/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693396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D43D19B0-44B8-51D2-A7A3-0D80807876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1059"/>
            <a:ext cx="12192000" cy="23358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7EBB3C-A410-F239-DB39-744C76AFACA8}"/>
              </a:ext>
            </a:extLst>
          </p:cNvPr>
          <p:cNvSpPr txBox="1"/>
          <p:nvPr/>
        </p:nvSpPr>
        <p:spPr>
          <a:xfrm>
            <a:off x="1709530" y="5287617"/>
            <a:ext cx="6486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Same robustness performance with 70% of the actions picked.</a:t>
            </a:r>
          </a:p>
        </p:txBody>
      </p:sp>
    </p:spTree>
    <p:extLst>
      <p:ext uri="{BB962C8B-B14F-4D97-AF65-F5344CB8AC3E}">
        <p14:creationId xmlns:p14="http://schemas.microsoft.com/office/powerpoint/2010/main" val="23893836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EF6C346-15B1-73B1-577B-8635770944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095" y="2010895"/>
            <a:ext cx="4109298" cy="3183805"/>
          </a:xfrm>
        </p:spPr>
      </p:pic>
      <p:grpSp>
        <p:nvGrpSpPr>
          <p:cNvPr id="190" name="Group 189">
            <a:extLst>
              <a:ext uri="{FF2B5EF4-FFF2-40B4-BE49-F238E27FC236}">
                <a16:creationId xmlns:a16="http://schemas.microsoft.com/office/drawing/2014/main" id="{6A8DC416-A7D5-1BA7-2336-650168D8CCC0}"/>
              </a:ext>
            </a:extLst>
          </p:cNvPr>
          <p:cNvGrpSpPr/>
          <p:nvPr/>
        </p:nvGrpSpPr>
        <p:grpSpPr>
          <a:xfrm>
            <a:off x="835152" y="1261759"/>
            <a:ext cx="4057523" cy="3133041"/>
            <a:chOff x="835152" y="1261759"/>
            <a:chExt cx="4057523" cy="3133041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B0F6195A-E6FD-39AA-83B7-27A906436003}"/>
                </a:ext>
              </a:extLst>
            </p:cNvPr>
            <p:cNvSpPr/>
            <p:nvPr/>
          </p:nvSpPr>
          <p:spPr>
            <a:xfrm>
              <a:off x="1524947" y="1261759"/>
              <a:ext cx="1694688" cy="621563"/>
            </a:xfrm>
            <a:prstGeom prst="rect">
              <a:avLst/>
            </a:prstGeom>
            <a:solidFill>
              <a:srgbClr val="199AAE"/>
            </a:solidFill>
            <a:ln>
              <a:solidFill>
                <a:srgbClr val="199A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Slow Controller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46764B6F-6F6B-BC2C-036C-4371BA44B8A9}"/>
                </a:ext>
              </a:extLst>
            </p:cNvPr>
            <p:cNvSpPr/>
            <p:nvPr/>
          </p:nvSpPr>
          <p:spPr>
            <a:xfrm>
              <a:off x="1506659" y="2279791"/>
              <a:ext cx="1694688" cy="621563"/>
            </a:xfrm>
            <a:prstGeom prst="rect">
              <a:avLst/>
            </a:prstGeom>
            <a:solidFill>
              <a:srgbClr val="F76A6F"/>
            </a:solidFill>
            <a:ln>
              <a:solidFill>
                <a:srgbClr val="F76A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Fast Controller</a:t>
              </a: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021646E-B81F-2239-9FCA-11844C4D65A4}"/>
                </a:ext>
              </a:extLst>
            </p:cNvPr>
            <p:cNvSpPr/>
            <p:nvPr/>
          </p:nvSpPr>
          <p:spPr>
            <a:xfrm>
              <a:off x="1506659" y="3773237"/>
              <a:ext cx="1694688" cy="621563"/>
            </a:xfrm>
            <a:prstGeom prst="rect">
              <a:avLst/>
            </a:prstGeom>
            <a:solidFill>
              <a:srgbClr val="FFBC44"/>
            </a:solidFill>
            <a:ln>
              <a:solidFill>
                <a:srgbClr val="FFBC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Environment</a:t>
              </a:r>
            </a:p>
          </p:txBody>
        </p:sp>
        <p:cxnSp>
          <p:nvCxnSpPr>
            <p:cNvPr id="79" name="Connector: Elbow 78">
              <a:extLst>
                <a:ext uri="{FF2B5EF4-FFF2-40B4-BE49-F238E27FC236}">
                  <a16:creationId xmlns:a16="http://schemas.microsoft.com/office/drawing/2014/main" id="{BC04F35C-66F0-EA74-E8D4-5CD3229DB859}"/>
                </a:ext>
              </a:extLst>
            </p:cNvPr>
            <p:cNvCxnSpPr>
              <a:stCxn id="77" idx="1"/>
              <a:endCxn id="75" idx="1"/>
            </p:cNvCxnSpPr>
            <p:nvPr/>
          </p:nvCxnSpPr>
          <p:spPr>
            <a:xfrm rot="10800000" flipH="1">
              <a:off x="1506659" y="1572541"/>
              <a:ext cx="18288" cy="2511478"/>
            </a:xfrm>
            <a:prstGeom prst="bentConnector3">
              <a:avLst>
                <a:gd name="adj1" fmla="val -1250000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ctor: Elbow 79">
              <a:extLst>
                <a:ext uri="{FF2B5EF4-FFF2-40B4-BE49-F238E27FC236}">
                  <a16:creationId xmlns:a16="http://schemas.microsoft.com/office/drawing/2014/main" id="{3D2AADBB-A815-D253-294C-80C65824327F}"/>
                </a:ext>
              </a:extLst>
            </p:cNvPr>
            <p:cNvCxnSpPr>
              <a:cxnSpLocks/>
              <a:stCxn id="77" idx="1"/>
              <a:endCxn id="76" idx="1"/>
            </p:cNvCxnSpPr>
            <p:nvPr/>
          </p:nvCxnSpPr>
          <p:spPr>
            <a:xfrm rot="10800000">
              <a:off x="1506659" y="2590573"/>
              <a:ext cx="12700" cy="1493446"/>
            </a:xfrm>
            <a:prstGeom prst="bentConnector3">
              <a:avLst>
                <a:gd name="adj1" fmla="val 1944000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ctor: Elbow 84">
              <a:extLst>
                <a:ext uri="{FF2B5EF4-FFF2-40B4-BE49-F238E27FC236}">
                  <a16:creationId xmlns:a16="http://schemas.microsoft.com/office/drawing/2014/main" id="{1CF3A093-540C-0073-8600-516EE8AB4A41}"/>
                </a:ext>
              </a:extLst>
            </p:cNvPr>
            <p:cNvCxnSpPr>
              <a:cxnSpLocks/>
              <a:stCxn id="75" idx="3"/>
              <a:endCxn id="109" idx="6"/>
            </p:cNvCxnSpPr>
            <p:nvPr/>
          </p:nvCxnSpPr>
          <p:spPr>
            <a:xfrm>
              <a:off x="3219635" y="1572541"/>
              <a:ext cx="1445800" cy="2503445"/>
            </a:xfrm>
            <a:prstGeom prst="bentConnector3">
              <a:avLst>
                <a:gd name="adj1" fmla="val 115811"/>
              </a:avLst>
            </a:prstGeom>
            <a:ln w="12700">
              <a:solidFill>
                <a:srgbClr val="199AA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BF5CD36-5EC0-CBF4-797D-29A4D6AE8EA9}"/>
                </a:ext>
              </a:extLst>
            </p:cNvPr>
            <p:cNvSpPr/>
            <p:nvPr/>
          </p:nvSpPr>
          <p:spPr>
            <a:xfrm>
              <a:off x="4400731" y="2456947"/>
              <a:ext cx="264703" cy="26725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79D66D6A-65C6-7920-EBB2-4738DE8AB41B}"/>
                </a:ext>
              </a:extLst>
            </p:cNvPr>
            <p:cNvCxnSpPr>
              <a:cxnSpLocks/>
            </p:cNvCxnSpPr>
            <p:nvPr/>
          </p:nvCxnSpPr>
          <p:spPr>
            <a:xfrm>
              <a:off x="4433786" y="2638626"/>
              <a:ext cx="115824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CBDC91D-377A-2568-63E5-BC2364FB2FD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38267" y="2531697"/>
              <a:ext cx="65636" cy="109203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58E32201-304D-6FAE-EA5D-E00A22DC23DE}"/>
                </a:ext>
              </a:extLst>
            </p:cNvPr>
            <p:cNvSpPr/>
            <p:nvPr/>
          </p:nvSpPr>
          <p:spPr>
            <a:xfrm>
              <a:off x="4400732" y="3942361"/>
              <a:ext cx="264703" cy="267250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EBFC90E-A2AC-3F49-3373-B79A6A24B765}"/>
                </a:ext>
              </a:extLst>
            </p:cNvPr>
            <p:cNvCxnSpPr>
              <a:cxnSpLocks/>
            </p:cNvCxnSpPr>
            <p:nvPr/>
          </p:nvCxnSpPr>
          <p:spPr>
            <a:xfrm>
              <a:off x="4475171" y="4075986"/>
              <a:ext cx="115824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467FC11B-7F90-5CA7-E97E-8FDDAE63EF1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534878" y="4001596"/>
              <a:ext cx="2381" cy="142875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555E4381-1C69-E4AF-F746-36DA9CCD614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426464" y="2075541"/>
              <a:ext cx="3466211" cy="6015"/>
            </a:xfrm>
            <a:prstGeom prst="line">
              <a:avLst/>
            </a:prstGeom>
            <a:ln w="12700">
              <a:solidFill>
                <a:srgbClr val="199A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765A9B87-0652-A6BE-68C0-D8E125BE501A}"/>
                </a:ext>
              </a:extLst>
            </p:cNvPr>
            <p:cNvCxnSpPr/>
            <p:nvPr/>
          </p:nvCxnSpPr>
          <p:spPr>
            <a:xfrm>
              <a:off x="1426464" y="2075541"/>
              <a:ext cx="0" cy="333353"/>
            </a:xfrm>
            <a:prstGeom prst="line">
              <a:avLst/>
            </a:prstGeom>
            <a:ln w="12700">
              <a:solidFill>
                <a:srgbClr val="199AA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2A7FDE92-B7A2-447E-CDAF-9B35BBCA87F7}"/>
                </a:ext>
              </a:extLst>
            </p:cNvPr>
            <p:cNvCxnSpPr/>
            <p:nvPr/>
          </p:nvCxnSpPr>
          <p:spPr>
            <a:xfrm>
              <a:off x="1426464" y="2408894"/>
              <a:ext cx="98483" cy="0"/>
            </a:xfrm>
            <a:prstGeom prst="straightConnector1">
              <a:avLst/>
            </a:prstGeom>
            <a:ln w="12700">
              <a:solidFill>
                <a:srgbClr val="199AA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B7FACAF2-EB43-1676-E8EC-3F245C6C8CCD}"/>
                </a:ext>
              </a:extLst>
            </p:cNvPr>
            <p:cNvCxnSpPr>
              <a:cxnSpLocks/>
              <a:endCxn id="92" idx="0"/>
            </p:cNvCxnSpPr>
            <p:nvPr/>
          </p:nvCxnSpPr>
          <p:spPr>
            <a:xfrm>
              <a:off x="4533082" y="2075540"/>
              <a:ext cx="1" cy="381407"/>
            </a:xfrm>
            <a:prstGeom prst="straightConnector1">
              <a:avLst/>
            </a:prstGeom>
            <a:ln w="12700">
              <a:solidFill>
                <a:srgbClr val="199AAE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E8A47C19-35CD-2FEF-3C9A-0BED4B4D11C9}"/>
                </a:ext>
              </a:extLst>
            </p:cNvPr>
            <p:cNvCxnSpPr>
              <a:cxnSpLocks/>
              <a:stCxn id="92" idx="4"/>
              <a:endCxn id="109" idx="0"/>
            </p:cNvCxnSpPr>
            <p:nvPr/>
          </p:nvCxnSpPr>
          <p:spPr>
            <a:xfrm>
              <a:off x="4533083" y="2724197"/>
              <a:ext cx="1" cy="1218164"/>
            </a:xfrm>
            <a:prstGeom prst="straightConnector1">
              <a:avLst/>
            </a:prstGeom>
            <a:ln w="12700">
              <a:solidFill>
                <a:srgbClr val="F76A6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3532CA0E-A28B-646C-041E-835FECFD37C6}"/>
                </a:ext>
              </a:extLst>
            </p:cNvPr>
            <p:cNvCxnSpPr>
              <a:stCxn id="76" idx="3"/>
              <a:endCxn id="92" idx="2"/>
            </p:cNvCxnSpPr>
            <p:nvPr/>
          </p:nvCxnSpPr>
          <p:spPr>
            <a:xfrm flipV="1">
              <a:off x="3201347" y="2590572"/>
              <a:ext cx="1199384" cy="1"/>
            </a:xfrm>
            <a:prstGeom prst="straightConnector1">
              <a:avLst/>
            </a:prstGeom>
            <a:ln w="12700">
              <a:solidFill>
                <a:srgbClr val="F76A6F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>
              <a:extLst>
                <a:ext uri="{FF2B5EF4-FFF2-40B4-BE49-F238E27FC236}">
                  <a16:creationId xmlns:a16="http://schemas.microsoft.com/office/drawing/2014/main" id="{A3221891-1822-8EBF-D9D9-519916F35083}"/>
                </a:ext>
              </a:extLst>
            </p:cNvPr>
            <p:cNvCxnSpPr>
              <a:cxnSpLocks/>
              <a:stCxn id="109" idx="2"/>
              <a:endCxn id="77" idx="3"/>
            </p:cNvCxnSpPr>
            <p:nvPr/>
          </p:nvCxnSpPr>
          <p:spPr>
            <a:xfrm flipH="1">
              <a:off x="3201347" y="4075986"/>
              <a:ext cx="1199385" cy="803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9974BA3C-F5F8-E664-EEDA-205AE0E86834}"/>
                </a:ext>
              </a:extLst>
            </p:cNvPr>
            <p:cNvSpPr txBox="1"/>
            <p:nvPr/>
          </p:nvSpPr>
          <p:spPr>
            <a:xfrm>
              <a:off x="3231827" y="1292462"/>
              <a:ext cx="13881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Slow, Long Action</a:t>
              </a:r>
            </a:p>
          </p:txBody>
        </p: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6821393D-9460-79CE-6DAB-7051DFC2D66F}"/>
                </a:ext>
              </a:extLst>
            </p:cNvPr>
            <p:cNvSpPr txBox="1"/>
            <p:nvPr/>
          </p:nvSpPr>
          <p:spPr>
            <a:xfrm>
              <a:off x="3177121" y="2336174"/>
              <a:ext cx="13881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Short, Fast</a:t>
              </a:r>
            </a:p>
            <a:p>
              <a:r>
                <a:rPr lang="en-US" sz="1400" b="1" dirty="0"/>
                <a:t>Action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3A0BA50C-313E-6A0F-26DD-B1F02F78EB31}"/>
                </a:ext>
              </a:extLst>
            </p:cNvPr>
            <p:cNvSpPr txBox="1"/>
            <p:nvPr/>
          </p:nvSpPr>
          <p:spPr>
            <a:xfrm>
              <a:off x="3275034" y="3818392"/>
              <a:ext cx="13881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Combined</a:t>
              </a:r>
            </a:p>
            <a:p>
              <a:r>
                <a:rPr lang="en-US" sz="1400" b="1" dirty="0"/>
                <a:t>Action</a:t>
              </a:r>
            </a:p>
          </p:txBody>
        </p:sp>
        <p:sp>
          <p:nvSpPr>
            <p:cNvPr id="154" name="TextBox 153">
              <a:extLst>
                <a:ext uri="{FF2B5EF4-FFF2-40B4-BE49-F238E27FC236}">
                  <a16:creationId xmlns:a16="http://schemas.microsoft.com/office/drawing/2014/main" id="{33261527-DEDB-4295-D9EE-556CEB4619E2}"/>
                </a:ext>
              </a:extLst>
            </p:cNvPr>
            <p:cNvSpPr txBox="1"/>
            <p:nvPr/>
          </p:nvSpPr>
          <p:spPr>
            <a:xfrm>
              <a:off x="835152" y="2960558"/>
              <a:ext cx="7793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C303D3D1-CD72-D65A-0826-2A9B63C1A890}"/>
                </a:ext>
              </a:extLst>
            </p:cNvPr>
            <p:cNvSpPr txBox="1"/>
            <p:nvPr/>
          </p:nvSpPr>
          <p:spPr>
            <a:xfrm rot="16200000">
              <a:off x="453333" y="3082678"/>
              <a:ext cx="13881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Observation</a:t>
              </a:r>
            </a:p>
          </p:txBody>
        </p:sp>
      </p:grpSp>
      <p:sp>
        <p:nvSpPr>
          <p:cNvPr id="169" name="TextBox 168">
            <a:extLst>
              <a:ext uri="{FF2B5EF4-FFF2-40B4-BE49-F238E27FC236}">
                <a16:creationId xmlns:a16="http://schemas.microsoft.com/office/drawing/2014/main" id="{513C732A-863B-93CB-30E0-B04685C72E9D}"/>
              </a:ext>
            </a:extLst>
          </p:cNvPr>
          <p:cNvSpPr txBox="1"/>
          <p:nvPr/>
        </p:nvSpPr>
        <p:spPr>
          <a:xfrm rot="19661456">
            <a:off x="4393812" y="2388604"/>
            <a:ext cx="13881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Gate</a:t>
            </a:r>
          </a:p>
        </p:txBody>
      </p:sp>
    </p:spTree>
    <p:extLst>
      <p:ext uri="{BB962C8B-B14F-4D97-AF65-F5344CB8AC3E}">
        <p14:creationId xmlns:p14="http://schemas.microsoft.com/office/powerpoint/2010/main" val="7596806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4899D-3A30-5D13-E65D-61E6B085C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Separate Systems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8611D0B8-AD1B-1975-1234-55D3D428CC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8370470"/>
              </p:ext>
            </p:extLst>
          </p:nvPr>
        </p:nvGraphicFramePr>
        <p:xfrm>
          <a:off x="838200" y="1825625"/>
          <a:ext cx="105156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14174">
                  <a:extLst>
                    <a:ext uri="{9D8B030D-6E8A-4147-A177-3AD203B41FA5}">
                      <a16:colId xmlns:a16="http://schemas.microsoft.com/office/drawing/2014/main" val="3660728353"/>
                    </a:ext>
                  </a:extLst>
                </a:gridCol>
                <a:gridCol w="2279984">
                  <a:extLst>
                    <a:ext uri="{9D8B030D-6E8A-4147-A177-3AD203B41FA5}">
                      <a16:colId xmlns:a16="http://schemas.microsoft.com/office/drawing/2014/main" val="421562638"/>
                    </a:ext>
                  </a:extLst>
                </a:gridCol>
                <a:gridCol w="1666374">
                  <a:extLst>
                    <a:ext uri="{9D8B030D-6E8A-4147-A177-3AD203B41FA5}">
                      <a16:colId xmlns:a16="http://schemas.microsoft.com/office/drawing/2014/main" val="314116082"/>
                    </a:ext>
                  </a:extLst>
                </a:gridCol>
                <a:gridCol w="1786689">
                  <a:extLst>
                    <a:ext uri="{9D8B030D-6E8A-4147-A177-3AD203B41FA5}">
                      <a16:colId xmlns:a16="http://schemas.microsoft.com/office/drawing/2014/main" val="1783140665"/>
                    </a:ext>
                  </a:extLst>
                </a:gridCol>
                <a:gridCol w="1668379">
                  <a:extLst>
                    <a:ext uri="{9D8B030D-6E8A-4147-A177-3AD203B41FA5}">
                      <a16:colId xmlns:a16="http://schemas.microsoft.com/office/drawing/2014/main" val="11980492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Environment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TLA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TLA (oblivious slow network)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53247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Return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RPA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Return 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RPA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1060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InvertedPendulum-v2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1000.00±0.0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1000.00±0.0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1.99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3404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InvertedDoublePendulum-v2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9178.39±404.38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9170.52±407.33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10.74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0214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Hopper-v2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3443.21±131.61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3448.76±84.18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3.93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0910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Walker2d-v2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3694.04±128.58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2972.13±793.65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3.48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55602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14741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8444AA7C-C52F-502B-0465-0145E24FCDB4}"/>
              </a:ext>
            </a:extLst>
          </p:cNvPr>
          <p:cNvSpPr txBox="1"/>
          <p:nvPr/>
        </p:nvSpPr>
        <p:spPr>
          <a:xfrm>
            <a:off x="5041231" y="6255605"/>
            <a:ext cx="214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115A895-65CB-AD60-078C-54310F180235}"/>
              </a:ext>
            </a:extLst>
          </p:cNvPr>
          <p:cNvGrpSpPr/>
          <p:nvPr/>
        </p:nvGrpSpPr>
        <p:grpSpPr>
          <a:xfrm>
            <a:off x="300789" y="3450601"/>
            <a:ext cx="11590421" cy="242277"/>
            <a:chOff x="350921" y="6013328"/>
            <a:chExt cx="11590421" cy="24227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38E3BDF-2684-2985-FCA8-9754B2FF8A53}"/>
                </a:ext>
              </a:extLst>
            </p:cNvPr>
            <p:cNvSpPr/>
            <p:nvPr/>
          </p:nvSpPr>
          <p:spPr>
            <a:xfrm>
              <a:off x="366962" y="6013328"/>
              <a:ext cx="11490158" cy="234244"/>
            </a:xfrm>
            <a:prstGeom prst="rect">
              <a:avLst/>
            </a:prstGeom>
            <a:solidFill>
              <a:srgbClr val="FFBC44"/>
            </a:solidFill>
            <a:ln>
              <a:solidFill>
                <a:srgbClr val="FFBC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Environment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85D7FA13-0F94-5AA2-3319-AA5D012D0664}"/>
                </a:ext>
              </a:extLst>
            </p:cNvPr>
            <p:cNvCxnSpPr>
              <a:cxnSpLocks/>
            </p:cNvCxnSpPr>
            <p:nvPr/>
          </p:nvCxnSpPr>
          <p:spPr>
            <a:xfrm>
              <a:off x="350921" y="6255605"/>
              <a:ext cx="1159042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058534DE-7E44-25A3-67FE-412E22A0FD56}"/>
              </a:ext>
            </a:extLst>
          </p:cNvPr>
          <p:cNvSpPr txBox="1"/>
          <p:nvPr/>
        </p:nvSpPr>
        <p:spPr>
          <a:xfrm>
            <a:off x="856245" y="5555854"/>
            <a:ext cx="1227223" cy="261610"/>
          </a:xfrm>
          <a:prstGeom prst="rect">
            <a:avLst/>
          </a:prstGeom>
          <a:noFill/>
          <a:ln>
            <a:solidFill>
              <a:srgbClr val="199AA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Initial Slow action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512EFB7-2A71-BD77-39BE-C82E409556F6}"/>
              </a:ext>
            </a:extLst>
          </p:cNvPr>
          <p:cNvSpPr txBox="1"/>
          <p:nvPr/>
        </p:nvSpPr>
        <p:spPr>
          <a:xfrm>
            <a:off x="499306" y="1294575"/>
            <a:ext cx="1227223" cy="261610"/>
          </a:xfrm>
          <a:prstGeom prst="rect">
            <a:avLst/>
          </a:prstGeom>
          <a:noFill/>
          <a:ln>
            <a:solidFill>
              <a:srgbClr val="F76A6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Initial Fast action</a:t>
            </a:r>
          </a:p>
        </p:txBody>
      </p: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91176D8F-7CB2-5CCC-73FB-D89E58E6D962}"/>
              </a:ext>
            </a:extLst>
          </p:cNvPr>
          <p:cNvCxnSpPr>
            <a:stCxn id="57" idx="1"/>
            <a:endCxn id="33" idx="1"/>
          </p:cNvCxnSpPr>
          <p:nvPr/>
        </p:nvCxnSpPr>
        <p:spPr>
          <a:xfrm rot="10800000" flipV="1">
            <a:off x="316830" y="1425379"/>
            <a:ext cx="182476" cy="2142343"/>
          </a:xfrm>
          <a:prstGeom prst="curvedConnector3">
            <a:avLst>
              <a:gd name="adj1" fmla="val 225277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Curved 60">
            <a:extLst>
              <a:ext uri="{FF2B5EF4-FFF2-40B4-BE49-F238E27FC236}">
                <a16:creationId xmlns:a16="http://schemas.microsoft.com/office/drawing/2014/main" id="{325FB61A-F06C-9207-446E-11483CE65598}"/>
              </a:ext>
            </a:extLst>
          </p:cNvPr>
          <p:cNvCxnSpPr>
            <a:stCxn id="55" idx="1"/>
            <a:endCxn id="33" idx="1"/>
          </p:cNvCxnSpPr>
          <p:nvPr/>
        </p:nvCxnSpPr>
        <p:spPr>
          <a:xfrm rot="10800000">
            <a:off x="316831" y="3567723"/>
            <a:ext cx="539415" cy="2118936"/>
          </a:xfrm>
          <a:prstGeom prst="curvedConnector3">
            <a:avLst>
              <a:gd name="adj1" fmla="val 142379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D2F46EDB-7E14-3925-41FE-BBB3FA25F177}"/>
              </a:ext>
            </a:extLst>
          </p:cNvPr>
          <p:cNvSpPr/>
          <p:nvPr/>
        </p:nvSpPr>
        <p:spPr>
          <a:xfrm>
            <a:off x="1411703" y="4945492"/>
            <a:ext cx="481264" cy="234244"/>
          </a:xfrm>
          <a:prstGeom prst="rect">
            <a:avLst/>
          </a:prstGeom>
          <a:solidFill>
            <a:srgbClr val="199AAE"/>
          </a:solidFill>
          <a:ln>
            <a:solidFill>
              <a:srgbClr val="199A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4B5DD2A-44DB-D842-E820-D0A3EBD58ADA}"/>
              </a:ext>
            </a:extLst>
          </p:cNvPr>
          <p:cNvSpPr/>
          <p:nvPr/>
        </p:nvSpPr>
        <p:spPr>
          <a:xfrm>
            <a:off x="721893" y="2532160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49" name="Connector: Curved 48">
            <a:extLst>
              <a:ext uri="{FF2B5EF4-FFF2-40B4-BE49-F238E27FC236}">
                <a16:creationId xmlns:a16="http://schemas.microsoft.com/office/drawing/2014/main" id="{AD4AE7C9-DB99-BD09-217B-08ACE97EC962}"/>
              </a:ext>
            </a:extLst>
          </p:cNvPr>
          <p:cNvCxnSpPr>
            <a:stCxn id="33" idx="1"/>
            <a:endCxn id="47" idx="1"/>
          </p:cNvCxnSpPr>
          <p:nvPr/>
        </p:nvCxnSpPr>
        <p:spPr>
          <a:xfrm rot="10800000" flipH="1">
            <a:off x="316829" y="2649283"/>
            <a:ext cx="405063" cy="918441"/>
          </a:xfrm>
          <a:prstGeom prst="curvedConnector3">
            <a:avLst>
              <a:gd name="adj1" fmla="val -56436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Curved 49">
            <a:extLst>
              <a:ext uri="{FF2B5EF4-FFF2-40B4-BE49-F238E27FC236}">
                <a16:creationId xmlns:a16="http://schemas.microsoft.com/office/drawing/2014/main" id="{0045375E-48FD-401A-A8F2-48B2C45E052C}"/>
              </a:ext>
            </a:extLst>
          </p:cNvPr>
          <p:cNvCxnSpPr>
            <a:cxnSpLocks/>
            <a:stCxn id="33" idx="1"/>
            <a:endCxn id="45" idx="1"/>
          </p:cNvCxnSpPr>
          <p:nvPr/>
        </p:nvCxnSpPr>
        <p:spPr>
          <a:xfrm rot="10800000" flipH="1" flipV="1">
            <a:off x="316829" y="3567722"/>
            <a:ext cx="1094873" cy="1494891"/>
          </a:xfrm>
          <a:prstGeom prst="curvedConnector3">
            <a:avLst>
              <a:gd name="adj1" fmla="val -20879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Curved 64">
            <a:extLst>
              <a:ext uri="{FF2B5EF4-FFF2-40B4-BE49-F238E27FC236}">
                <a16:creationId xmlns:a16="http://schemas.microsoft.com/office/drawing/2014/main" id="{DDE6D1C2-DE90-FCCD-23AF-F15C55634AF3}"/>
              </a:ext>
            </a:extLst>
          </p:cNvPr>
          <p:cNvCxnSpPr>
            <a:cxnSpLocks/>
            <a:stCxn id="47" idx="3"/>
          </p:cNvCxnSpPr>
          <p:nvPr/>
        </p:nvCxnSpPr>
        <p:spPr>
          <a:xfrm>
            <a:off x="1203157" y="2649282"/>
            <a:ext cx="314826" cy="801318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F982B08A-5789-F1F3-9374-7F62A609B2BB}"/>
              </a:ext>
            </a:extLst>
          </p:cNvPr>
          <p:cNvSpPr/>
          <p:nvPr/>
        </p:nvSpPr>
        <p:spPr>
          <a:xfrm>
            <a:off x="1726529" y="2503449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71" name="Connector: Curved 70">
            <a:extLst>
              <a:ext uri="{FF2B5EF4-FFF2-40B4-BE49-F238E27FC236}">
                <a16:creationId xmlns:a16="http://schemas.microsoft.com/office/drawing/2014/main" id="{BE96DB54-BF3A-12F9-AB0D-7B1AACD04E2A}"/>
              </a:ext>
            </a:extLst>
          </p:cNvPr>
          <p:cNvCxnSpPr>
            <a:cxnSpLocks/>
            <a:endCxn id="70" idx="1"/>
          </p:cNvCxnSpPr>
          <p:nvPr/>
        </p:nvCxnSpPr>
        <p:spPr>
          <a:xfrm rot="5400000" flipH="1" flipV="1">
            <a:off x="1218042" y="2920513"/>
            <a:ext cx="808429" cy="208546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or: Curved 73">
            <a:extLst>
              <a:ext uri="{FF2B5EF4-FFF2-40B4-BE49-F238E27FC236}">
                <a16:creationId xmlns:a16="http://schemas.microsoft.com/office/drawing/2014/main" id="{B53E5449-3421-16C5-DF04-5AD208229FC5}"/>
              </a:ext>
            </a:extLst>
          </p:cNvPr>
          <p:cNvCxnSpPr>
            <a:cxnSpLocks/>
            <a:stCxn id="70" idx="3"/>
          </p:cNvCxnSpPr>
          <p:nvPr/>
        </p:nvCxnSpPr>
        <p:spPr>
          <a:xfrm>
            <a:off x="2207793" y="2620571"/>
            <a:ext cx="493292" cy="821997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or: Curved 76">
            <a:extLst>
              <a:ext uri="{FF2B5EF4-FFF2-40B4-BE49-F238E27FC236}">
                <a16:creationId xmlns:a16="http://schemas.microsoft.com/office/drawing/2014/main" id="{EA160223-D6D1-4457-20C8-679605BA3527}"/>
              </a:ext>
            </a:extLst>
          </p:cNvPr>
          <p:cNvCxnSpPr>
            <a:cxnSpLocks/>
            <a:stCxn id="45" idx="3"/>
          </p:cNvCxnSpPr>
          <p:nvPr/>
        </p:nvCxnSpPr>
        <p:spPr>
          <a:xfrm flipV="1">
            <a:off x="1892967" y="3610228"/>
            <a:ext cx="824162" cy="1452386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>
            <a:extLst>
              <a:ext uri="{FF2B5EF4-FFF2-40B4-BE49-F238E27FC236}">
                <a16:creationId xmlns:a16="http://schemas.microsoft.com/office/drawing/2014/main" id="{6A0B0B80-EBCF-FC80-66A9-CEE84FCD99EB}"/>
              </a:ext>
            </a:extLst>
          </p:cNvPr>
          <p:cNvSpPr/>
          <p:nvPr/>
        </p:nvSpPr>
        <p:spPr>
          <a:xfrm>
            <a:off x="3755855" y="5033903"/>
            <a:ext cx="481264" cy="234244"/>
          </a:xfrm>
          <a:prstGeom prst="rect">
            <a:avLst/>
          </a:prstGeom>
          <a:solidFill>
            <a:srgbClr val="199AAE"/>
          </a:solidFill>
          <a:ln>
            <a:solidFill>
              <a:srgbClr val="199A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CD1D4F0-8C29-B47A-C6FC-B7579723F658}"/>
              </a:ext>
            </a:extLst>
          </p:cNvPr>
          <p:cNvSpPr/>
          <p:nvPr/>
        </p:nvSpPr>
        <p:spPr>
          <a:xfrm>
            <a:off x="3274589" y="2435275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91" name="Connector: Curved 90">
            <a:extLst>
              <a:ext uri="{FF2B5EF4-FFF2-40B4-BE49-F238E27FC236}">
                <a16:creationId xmlns:a16="http://schemas.microsoft.com/office/drawing/2014/main" id="{AB39D6FF-9AA3-229D-816C-1A6FB4A45ED7}"/>
              </a:ext>
            </a:extLst>
          </p:cNvPr>
          <p:cNvCxnSpPr>
            <a:cxnSpLocks/>
            <a:endCxn id="90" idx="1"/>
          </p:cNvCxnSpPr>
          <p:nvPr/>
        </p:nvCxnSpPr>
        <p:spPr>
          <a:xfrm rot="5400000" flipH="1" flipV="1">
            <a:off x="2560337" y="2693147"/>
            <a:ext cx="855002" cy="573502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Curved 91">
            <a:extLst>
              <a:ext uri="{FF2B5EF4-FFF2-40B4-BE49-F238E27FC236}">
                <a16:creationId xmlns:a16="http://schemas.microsoft.com/office/drawing/2014/main" id="{E7C32F7D-1F16-C423-05D6-2EC7110BCD3B}"/>
              </a:ext>
            </a:extLst>
          </p:cNvPr>
          <p:cNvCxnSpPr>
            <a:cxnSpLocks/>
            <a:endCxn id="89" idx="1"/>
          </p:cNvCxnSpPr>
          <p:nvPr/>
        </p:nvCxnSpPr>
        <p:spPr>
          <a:xfrm rot="16200000" flipH="1">
            <a:off x="2468107" y="3863277"/>
            <a:ext cx="1520726" cy="1054770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ctor: Curved 92">
            <a:extLst>
              <a:ext uri="{FF2B5EF4-FFF2-40B4-BE49-F238E27FC236}">
                <a16:creationId xmlns:a16="http://schemas.microsoft.com/office/drawing/2014/main" id="{E4AD92B8-D0BD-6982-2688-716DB5167C59}"/>
              </a:ext>
            </a:extLst>
          </p:cNvPr>
          <p:cNvCxnSpPr>
            <a:cxnSpLocks/>
            <a:stCxn id="90" idx="3"/>
          </p:cNvCxnSpPr>
          <p:nvPr/>
        </p:nvCxnSpPr>
        <p:spPr>
          <a:xfrm>
            <a:off x="3755853" y="2552397"/>
            <a:ext cx="264698" cy="918440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id="{1D40CB19-A086-4914-1304-480153E25748}"/>
              </a:ext>
            </a:extLst>
          </p:cNvPr>
          <p:cNvSpPr/>
          <p:nvPr/>
        </p:nvSpPr>
        <p:spPr>
          <a:xfrm>
            <a:off x="4427615" y="2364192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4B773F6A-3EC4-D451-9B06-A64558070C27}"/>
              </a:ext>
            </a:extLst>
          </p:cNvPr>
          <p:cNvCxnSpPr>
            <a:cxnSpLocks/>
            <a:endCxn id="94" idx="1"/>
          </p:cNvCxnSpPr>
          <p:nvPr/>
        </p:nvCxnSpPr>
        <p:spPr>
          <a:xfrm rot="5400000" flipH="1" flipV="1">
            <a:off x="3743457" y="2758410"/>
            <a:ext cx="961254" cy="407062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Curved 95">
            <a:extLst>
              <a:ext uri="{FF2B5EF4-FFF2-40B4-BE49-F238E27FC236}">
                <a16:creationId xmlns:a16="http://schemas.microsoft.com/office/drawing/2014/main" id="{3AECDD64-0698-EC9E-76F8-3333D1D48F99}"/>
              </a:ext>
            </a:extLst>
          </p:cNvPr>
          <p:cNvCxnSpPr>
            <a:cxnSpLocks/>
            <a:stCxn id="94" idx="3"/>
          </p:cNvCxnSpPr>
          <p:nvPr/>
        </p:nvCxnSpPr>
        <p:spPr>
          <a:xfrm>
            <a:off x="4908879" y="2481314"/>
            <a:ext cx="268710" cy="961254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or: Curved 96">
            <a:extLst>
              <a:ext uri="{FF2B5EF4-FFF2-40B4-BE49-F238E27FC236}">
                <a16:creationId xmlns:a16="http://schemas.microsoft.com/office/drawing/2014/main" id="{41530DF1-F70D-CC3D-F58A-0B7F307F1623}"/>
              </a:ext>
            </a:extLst>
          </p:cNvPr>
          <p:cNvCxnSpPr>
            <a:cxnSpLocks/>
            <a:stCxn id="89" idx="3"/>
          </p:cNvCxnSpPr>
          <p:nvPr/>
        </p:nvCxnSpPr>
        <p:spPr>
          <a:xfrm flipV="1">
            <a:off x="4237119" y="3644090"/>
            <a:ext cx="940470" cy="1506935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Connector: Curved 125">
            <a:extLst>
              <a:ext uri="{FF2B5EF4-FFF2-40B4-BE49-F238E27FC236}">
                <a16:creationId xmlns:a16="http://schemas.microsoft.com/office/drawing/2014/main" id="{4E0C3E39-BF49-7F64-578D-9596579A171A}"/>
              </a:ext>
            </a:extLst>
          </p:cNvPr>
          <p:cNvCxnSpPr>
            <a:stCxn id="45" idx="3"/>
            <a:endCxn id="90" idx="2"/>
          </p:cNvCxnSpPr>
          <p:nvPr/>
        </p:nvCxnSpPr>
        <p:spPr>
          <a:xfrm flipV="1">
            <a:off x="1892967" y="2669519"/>
            <a:ext cx="1622254" cy="2393095"/>
          </a:xfrm>
          <a:prstGeom prst="curvedConnector2">
            <a:avLst/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nector: Curved 126">
            <a:extLst>
              <a:ext uri="{FF2B5EF4-FFF2-40B4-BE49-F238E27FC236}">
                <a16:creationId xmlns:a16="http://schemas.microsoft.com/office/drawing/2014/main" id="{BF9FE611-0CA9-37BD-822A-196A7DDA1F0B}"/>
              </a:ext>
            </a:extLst>
          </p:cNvPr>
          <p:cNvCxnSpPr>
            <a:cxnSpLocks/>
            <a:stCxn id="45" idx="3"/>
            <a:endCxn id="94" idx="2"/>
          </p:cNvCxnSpPr>
          <p:nvPr/>
        </p:nvCxnSpPr>
        <p:spPr>
          <a:xfrm flipV="1">
            <a:off x="1892967" y="2598436"/>
            <a:ext cx="2775280" cy="2464178"/>
          </a:xfrm>
          <a:prstGeom prst="curvedConnector2">
            <a:avLst/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ctor: Curved 129">
            <a:extLst>
              <a:ext uri="{FF2B5EF4-FFF2-40B4-BE49-F238E27FC236}">
                <a16:creationId xmlns:a16="http://schemas.microsoft.com/office/drawing/2014/main" id="{7BCE4055-0443-D799-5D07-52B3398F6E94}"/>
              </a:ext>
            </a:extLst>
          </p:cNvPr>
          <p:cNvCxnSpPr>
            <a:cxnSpLocks/>
            <a:stCxn id="45" idx="3"/>
            <a:endCxn id="89" idx="2"/>
          </p:cNvCxnSpPr>
          <p:nvPr/>
        </p:nvCxnSpPr>
        <p:spPr>
          <a:xfrm>
            <a:off x="1892967" y="5062614"/>
            <a:ext cx="2103520" cy="205533"/>
          </a:xfrm>
          <a:prstGeom prst="curvedConnector4">
            <a:avLst>
              <a:gd name="adj1" fmla="val 44280"/>
              <a:gd name="adj2" fmla="val 211223"/>
            </a:avLst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or: Curved 132">
            <a:extLst>
              <a:ext uri="{FF2B5EF4-FFF2-40B4-BE49-F238E27FC236}">
                <a16:creationId xmlns:a16="http://schemas.microsoft.com/office/drawing/2014/main" id="{DBB67FAA-F342-CA05-F65B-FAE91A8D79CB}"/>
              </a:ext>
            </a:extLst>
          </p:cNvPr>
          <p:cNvCxnSpPr>
            <a:cxnSpLocks/>
            <a:stCxn id="47" idx="3"/>
            <a:endCxn id="70" idx="0"/>
          </p:cNvCxnSpPr>
          <p:nvPr/>
        </p:nvCxnSpPr>
        <p:spPr>
          <a:xfrm flipV="1">
            <a:off x="1203157" y="2503449"/>
            <a:ext cx="764004" cy="145833"/>
          </a:xfrm>
          <a:prstGeom prst="curvedConnector4">
            <a:avLst>
              <a:gd name="adj1" fmla="val 34252"/>
              <a:gd name="adj2" fmla="val 256755"/>
            </a:avLst>
          </a:prstGeom>
          <a:ln w="19050">
            <a:solidFill>
              <a:srgbClr val="F76A6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Connector: Curved 135">
            <a:extLst>
              <a:ext uri="{FF2B5EF4-FFF2-40B4-BE49-F238E27FC236}">
                <a16:creationId xmlns:a16="http://schemas.microsoft.com/office/drawing/2014/main" id="{9389E192-429B-D107-CF70-5C8141CC7D7A}"/>
              </a:ext>
            </a:extLst>
          </p:cNvPr>
          <p:cNvCxnSpPr>
            <a:cxnSpLocks/>
            <a:stCxn id="70" idx="3"/>
            <a:endCxn id="90" idx="0"/>
          </p:cNvCxnSpPr>
          <p:nvPr/>
        </p:nvCxnSpPr>
        <p:spPr>
          <a:xfrm flipV="1">
            <a:off x="2207793" y="2435275"/>
            <a:ext cx="1307428" cy="185296"/>
          </a:xfrm>
          <a:prstGeom prst="curvedConnector4">
            <a:avLst>
              <a:gd name="adj1" fmla="val 40798"/>
              <a:gd name="adj2" fmla="val 223370"/>
            </a:avLst>
          </a:prstGeom>
          <a:ln w="19050">
            <a:solidFill>
              <a:srgbClr val="F76A6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nector: Curved 138">
            <a:extLst>
              <a:ext uri="{FF2B5EF4-FFF2-40B4-BE49-F238E27FC236}">
                <a16:creationId xmlns:a16="http://schemas.microsoft.com/office/drawing/2014/main" id="{1577CC87-E756-7375-CF9B-ED0F538FFA47}"/>
              </a:ext>
            </a:extLst>
          </p:cNvPr>
          <p:cNvCxnSpPr>
            <a:cxnSpLocks/>
            <a:stCxn id="90" idx="3"/>
            <a:endCxn id="94" idx="0"/>
          </p:cNvCxnSpPr>
          <p:nvPr/>
        </p:nvCxnSpPr>
        <p:spPr>
          <a:xfrm flipV="1">
            <a:off x="3755853" y="2364192"/>
            <a:ext cx="912394" cy="188205"/>
          </a:xfrm>
          <a:prstGeom prst="curvedConnector4">
            <a:avLst>
              <a:gd name="adj1" fmla="val 36813"/>
              <a:gd name="adj2" fmla="val 221463"/>
            </a:avLst>
          </a:prstGeom>
          <a:ln w="19050">
            <a:solidFill>
              <a:srgbClr val="F76A6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onnector: Curved 141">
            <a:extLst>
              <a:ext uri="{FF2B5EF4-FFF2-40B4-BE49-F238E27FC236}">
                <a16:creationId xmlns:a16="http://schemas.microsoft.com/office/drawing/2014/main" id="{3B7CF1D6-7E86-ADAA-4C8D-81F380650E8B}"/>
              </a:ext>
            </a:extLst>
          </p:cNvPr>
          <p:cNvCxnSpPr>
            <a:cxnSpLocks/>
            <a:stCxn id="45" idx="3"/>
            <a:endCxn id="70" idx="2"/>
          </p:cNvCxnSpPr>
          <p:nvPr/>
        </p:nvCxnSpPr>
        <p:spPr>
          <a:xfrm flipV="1">
            <a:off x="1892967" y="2737693"/>
            <a:ext cx="74194" cy="2324921"/>
          </a:xfrm>
          <a:prstGeom prst="curvedConnector2">
            <a:avLst/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Connector: Curved 144">
            <a:extLst>
              <a:ext uri="{FF2B5EF4-FFF2-40B4-BE49-F238E27FC236}">
                <a16:creationId xmlns:a16="http://schemas.microsoft.com/office/drawing/2014/main" id="{CD30EEA5-89D4-17B5-8C7D-AE6D4C550B96}"/>
              </a:ext>
            </a:extLst>
          </p:cNvPr>
          <p:cNvCxnSpPr>
            <a:cxnSpLocks/>
            <a:stCxn id="89" idx="3"/>
            <a:endCxn id="94" idx="2"/>
          </p:cNvCxnSpPr>
          <p:nvPr/>
        </p:nvCxnSpPr>
        <p:spPr>
          <a:xfrm flipV="1">
            <a:off x="4237119" y="2598436"/>
            <a:ext cx="431128" cy="2552589"/>
          </a:xfrm>
          <a:prstGeom prst="curvedConnector2">
            <a:avLst/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Connector: Curved 147">
            <a:extLst>
              <a:ext uri="{FF2B5EF4-FFF2-40B4-BE49-F238E27FC236}">
                <a16:creationId xmlns:a16="http://schemas.microsoft.com/office/drawing/2014/main" id="{7DE83562-C069-8037-2D3E-1A11253E8BE6}"/>
              </a:ext>
            </a:extLst>
          </p:cNvPr>
          <p:cNvCxnSpPr>
            <a:cxnSpLocks/>
            <a:stCxn id="70" idx="3"/>
            <a:endCxn id="89" idx="0"/>
          </p:cNvCxnSpPr>
          <p:nvPr/>
        </p:nvCxnSpPr>
        <p:spPr>
          <a:xfrm>
            <a:off x="2207793" y="2620571"/>
            <a:ext cx="1788694" cy="2413332"/>
          </a:xfrm>
          <a:prstGeom prst="curvedConnector2">
            <a:avLst/>
          </a:prstGeom>
          <a:ln w="19050">
            <a:solidFill>
              <a:srgbClr val="F76A6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6573F718-F737-B01B-6762-ACEAC7810D5F}"/>
              </a:ext>
            </a:extLst>
          </p:cNvPr>
          <p:cNvSpPr txBox="1"/>
          <p:nvPr/>
        </p:nvSpPr>
        <p:spPr>
          <a:xfrm>
            <a:off x="3447047" y="180474"/>
            <a:ext cx="4830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With Slow Action</a:t>
            </a:r>
          </a:p>
        </p:txBody>
      </p:sp>
    </p:spTree>
    <p:extLst>
      <p:ext uri="{BB962C8B-B14F-4D97-AF65-F5344CB8AC3E}">
        <p14:creationId xmlns:p14="http://schemas.microsoft.com/office/powerpoint/2010/main" val="859300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8D134-E79D-25FC-FCFD-C7DDEBCAA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D64D9-C196-B8D4-C86A-4F0C002CB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0004"/>
            <a:ext cx="5580413" cy="2336677"/>
          </a:xfrm>
          <a:solidFill>
            <a:schemeClr val="bg1"/>
          </a:solid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Train slow network in the normal environment</a:t>
            </a:r>
          </a:p>
          <a:p>
            <a:pPr marL="0" indent="0">
              <a:buNone/>
            </a:pPr>
            <a:r>
              <a:rPr lang="en-US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Add a faster network layer and train it either in the normal environment or a modified environment with added perturbations.</a:t>
            </a:r>
          </a:p>
          <a:p>
            <a:pPr marL="0" indent="0">
              <a:buNone/>
            </a:pPr>
            <a:r>
              <a:rPr lang="en-US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For the faster network: The possible maximum action values = 2 x </a:t>
            </a:r>
            <a:r>
              <a:rPr lang="en-US" sz="1200" dirty="0" err="1">
                <a:latin typeface="Cascadia Code Light" panose="020B0609020000020004" pitchFamily="49" charset="0"/>
                <a:cs typeface="Cascadia Code Light" panose="020B0609020000020004" pitchFamily="49" charset="0"/>
              </a:rPr>
              <a:t>max_values</a:t>
            </a:r>
            <a:endParaRPr lang="en-US" sz="12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  <a:p>
            <a:pPr marL="0" indent="0">
              <a:buNone/>
            </a:pPr>
            <a:r>
              <a:rPr lang="en-US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The action performed in the environment = min(slow action + fast action, </a:t>
            </a:r>
            <a:r>
              <a:rPr lang="en-US" sz="1200" dirty="0" err="1">
                <a:latin typeface="Cascadia Code Light" panose="020B0609020000020004" pitchFamily="49" charset="0"/>
                <a:cs typeface="Cascadia Code Light" panose="020B0609020000020004" pitchFamily="49" charset="0"/>
              </a:rPr>
              <a:t>max_value</a:t>
            </a:r>
            <a:r>
              <a:rPr lang="en-US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200" dirty="0">
                <a:latin typeface="Cascadia Code Light" panose="020B0609020000020004" pitchFamily="49" charset="0"/>
                <a:cs typeface="Cascadia Code Light" panose="020B0609020000020004" pitchFamily="49" charset="0"/>
              </a:rPr>
              <a:t>After training: Gate the faster network so that it only activates above a certain threshold. </a:t>
            </a:r>
          </a:p>
          <a:p>
            <a:endParaRPr lang="en-US" sz="2000" dirty="0">
              <a:latin typeface="Cascadia Code Light" panose="020B0609020000020004" pitchFamily="49" charset="0"/>
              <a:cs typeface="Cascadia Code Light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6627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8444AA7C-C52F-502B-0465-0145E24FCDB4}"/>
              </a:ext>
            </a:extLst>
          </p:cNvPr>
          <p:cNvSpPr txBox="1"/>
          <p:nvPr/>
        </p:nvSpPr>
        <p:spPr>
          <a:xfrm>
            <a:off x="5041231" y="6255605"/>
            <a:ext cx="214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115A895-65CB-AD60-078C-54310F180235}"/>
              </a:ext>
            </a:extLst>
          </p:cNvPr>
          <p:cNvGrpSpPr/>
          <p:nvPr/>
        </p:nvGrpSpPr>
        <p:grpSpPr>
          <a:xfrm>
            <a:off x="300789" y="3450601"/>
            <a:ext cx="11590421" cy="242277"/>
            <a:chOff x="350921" y="6013328"/>
            <a:chExt cx="11590421" cy="24227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38E3BDF-2684-2985-FCA8-9754B2FF8A53}"/>
                </a:ext>
              </a:extLst>
            </p:cNvPr>
            <p:cNvSpPr/>
            <p:nvPr/>
          </p:nvSpPr>
          <p:spPr>
            <a:xfrm>
              <a:off x="366962" y="6013328"/>
              <a:ext cx="11490158" cy="234244"/>
            </a:xfrm>
            <a:prstGeom prst="rect">
              <a:avLst/>
            </a:prstGeom>
            <a:solidFill>
              <a:srgbClr val="FFBC44"/>
            </a:solidFill>
            <a:ln>
              <a:solidFill>
                <a:srgbClr val="FFBC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Environment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85D7FA13-0F94-5AA2-3319-AA5D012D0664}"/>
                </a:ext>
              </a:extLst>
            </p:cNvPr>
            <p:cNvCxnSpPr>
              <a:cxnSpLocks/>
            </p:cNvCxnSpPr>
            <p:nvPr/>
          </p:nvCxnSpPr>
          <p:spPr>
            <a:xfrm>
              <a:off x="350921" y="6255605"/>
              <a:ext cx="1159042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058534DE-7E44-25A3-67FE-412E22A0FD56}"/>
              </a:ext>
            </a:extLst>
          </p:cNvPr>
          <p:cNvSpPr txBox="1"/>
          <p:nvPr/>
        </p:nvSpPr>
        <p:spPr>
          <a:xfrm>
            <a:off x="856245" y="5555854"/>
            <a:ext cx="1227223" cy="261610"/>
          </a:xfrm>
          <a:prstGeom prst="rect">
            <a:avLst/>
          </a:prstGeom>
          <a:noFill/>
          <a:ln>
            <a:solidFill>
              <a:srgbClr val="199AA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Initial Slow action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512EFB7-2A71-BD77-39BE-C82E409556F6}"/>
              </a:ext>
            </a:extLst>
          </p:cNvPr>
          <p:cNvSpPr txBox="1"/>
          <p:nvPr/>
        </p:nvSpPr>
        <p:spPr>
          <a:xfrm>
            <a:off x="499306" y="1294575"/>
            <a:ext cx="1227223" cy="261610"/>
          </a:xfrm>
          <a:prstGeom prst="rect">
            <a:avLst/>
          </a:prstGeom>
          <a:noFill/>
          <a:ln>
            <a:solidFill>
              <a:srgbClr val="F76A6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Initial Fast action</a:t>
            </a:r>
          </a:p>
        </p:txBody>
      </p: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91176D8F-7CB2-5CCC-73FB-D89E58E6D962}"/>
              </a:ext>
            </a:extLst>
          </p:cNvPr>
          <p:cNvCxnSpPr>
            <a:stCxn id="57" idx="1"/>
            <a:endCxn id="33" idx="1"/>
          </p:cNvCxnSpPr>
          <p:nvPr/>
        </p:nvCxnSpPr>
        <p:spPr>
          <a:xfrm rot="10800000" flipV="1">
            <a:off x="316830" y="1425379"/>
            <a:ext cx="182476" cy="2142343"/>
          </a:xfrm>
          <a:prstGeom prst="curvedConnector3">
            <a:avLst>
              <a:gd name="adj1" fmla="val 225277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Curved 60">
            <a:extLst>
              <a:ext uri="{FF2B5EF4-FFF2-40B4-BE49-F238E27FC236}">
                <a16:creationId xmlns:a16="http://schemas.microsoft.com/office/drawing/2014/main" id="{325FB61A-F06C-9207-446E-11483CE65598}"/>
              </a:ext>
            </a:extLst>
          </p:cNvPr>
          <p:cNvCxnSpPr>
            <a:stCxn id="55" idx="1"/>
            <a:endCxn id="33" idx="1"/>
          </p:cNvCxnSpPr>
          <p:nvPr/>
        </p:nvCxnSpPr>
        <p:spPr>
          <a:xfrm rot="10800000">
            <a:off x="316831" y="3567723"/>
            <a:ext cx="539415" cy="2118936"/>
          </a:xfrm>
          <a:prstGeom prst="curvedConnector3">
            <a:avLst>
              <a:gd name="adj1" fmla="val 142379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D2F46EDB-7E14-3925-41FE-BBB3FA25F177}"/>
              </a:ext>
            </a:extLst>
          </p:cNvPr>
          <p:cNvSpPr/>
          <p:nvPr/>
        </p:nvSpPr>
        <p:spPr>
          <a:xfrm>
            <a:off x="1395662" y="4916781"/>
            <a:ext cx="481264" cy="234244"/>
          </a:xfrm>
          <a:prstGeom prst="rect">
            <a:avLst/>
          </a:prstGeom>
          <a:solidFill>
            <a:srgbClr val="199AAE"/>
          </a:solidFill>
          <a:ln>
            <a:solidFill>
              <a:srgbClr val="199A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4B5DD2A-44DB-D842-E820-D0A3EBD58ADA}"/>
              </a:ext>
            </a:extLst>
          </p:cNvPr>
          <p:cNvSpPr/>
          <p:nvPr/>
        </p:nvSpPr>
        <p:spPr>
          <a:xfrm>
            <a:off x="721893" y="2532160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49" name="Connector: Curved 48">
            <a:extLst>
              <a:ext uri="{FF2B5EF4-FFF2-40B4-BE49-F238E27FC236}">
                <a16:creationId xmlns:a16="http://schemas.microsoft.com/office/drawing/2014/main" id="{AD4AE7C9-DB99-BD09-217B-08ACE97EC962}"/>
              </a:ext>
            </a:extLst>
          </p:cNvPr>
          <p:cNvCxnSpPr>
            <a:stCxn id="33" idx="1"/>
            <a:endCxn id="47" idx="1"/>
          </p:cNvCxnSpPr>
          <p:nvPr/>
        </p:nvCxnSpPr>
        <p:spPr>
          <a:xfrm rot="10800000" flipH="1">
            <a:off x="316829" y="2649283"/>
            <a:ext cx="405063" cy="918441"/>
          </a:xfrm>
          <a:prstGeom prst="curvedConnector3">
            <a:avLst>
              <a:gd name="adj1" fmla="val -56436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Curved 49">
            <a:extLst>
              <a:ext uri="{FF2B5EF4-FFF2-40B4-BE49-F238E27FC236}">
                <a16:creationId xmlns:a16="http://schemas.microsoft.com/office/drawing/2014/main" id="{0045375E-48FD-401A-A8F2-48B2C45E052C}"/>
              </a:ext>
            </a:extLst>
          </p:cNvPr>
          <p:cNvCxnSpPr>
            <a:cxnSpLocks/>
            <a:stCxn id="33" idx="1"/>
            <a:endCxn id="45" idx="1"/>
          </p:cNvCxnSpPr>
          <p:nvPr/>
        </p:nvCxnSpPr>
        <p:spPr>
          <a:xfrm rot="10800000" flipH="1" flipV="1">
            <a:off x="316830" y="3567723"/>
            <a:ext cx="1078832" cy="1466180"/>
          </a:xfrm>
          <a:prstGeom prst="curvedConnector3">
            <a:avLst>
              <a:gd name="adj1" fmla="val -2119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Curved 64">
            <a:extLst>
              <a:ext uri="{FF2B5EF4-FFF2-40B4-BE49-F238E27FC236}">
                <a16:creationId xmlns:a16="http://schemas.microsoft.com/office/drawing/2014/main" id="{DDE6D1C2-DE90-FCCD-23AF-F15C55634AF3}"/>
              </a:ext>
            </a:extLst>
          </p:cNvPr>
          <p:cNvCxnSpPr>
            <a:cxnSpLocks/>
            <a:stCxn id="47" idx="3"/>
          </p:cNvCxnSpPr>
          <p:nvPr/>
        </p:nvCxnSpPr>
        <p:spPr>
          <a:xfrm>
            <a:off x="1203157" y="2649282"/>
            <a:ext cx="314826" cy="801318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F982B08A-5789-F1F3-9374-7F62A609B2BB}"/>
              </a:ext>
            </a:extLst>
          </p:cNvPr>
          <p:cNvSpPr/>
          <p:nvPr/>
        </p:nvSpPr>
        <p:spPr>
          <a:xfrm>
            <a:off x="1726529" y="2503449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71" name="Connector: Curved 70">
            <a:extLst>
              <a:ext uri="{FF2B5EF4-FFF2-40B4-BE49-F238E27FC236}">
                <a16:creationId xmlns:a16="http://schemas.microsoft.com/office/drawing/2014/main" id="{BE96DB54-BF3A-12F9-AB0D-7B1AACD04E2A}"/>
              </a:ext>
            </a:extLst>
          </p:cNvPr>
          <p:cNvCxnSpPr>
            <a:cxnSpLocks/>
            <a:endCxn id="70" idx="1"/>
          </p:cNvCxnSpPr>
          <p:nvPr/>
        </p:nvCxnSpPr>
        <p:spPr>
          <a:xfrm rot="5400000" flipH="1" flipV="1">
            <a:off x="1218042" y="2920513"/>
            <a:ext cx="808429" cy="208546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or: Curved 73">
            <a:extLst>
              <a:ext uri="{FF2B5EF4-FFF2-40B4-BE49-F238E27FC236}">
                <a16:creationId xmlns:a16="http://schemas.microsoft.com/office/drawing/2014/main" id="{B53E5449-3421-16C5-DF04-5AD208229FC5}"/>
              </a:ext>
            </a:extLst>
          </p:cNvPr>
          <p:cNvCxnSpPr>
            <a:cxnSpLocks/>
            <a:stCxn id="70" idx="3"/>
          </p:cNvCxnSpPr>
          <p:nvPr/>
        </p:nvCxnSpPr>
        <p:spPr>
          <a:xfrm>
            <a:off x="2207793" y="2620571"/>
            <a:ext cx="493292" cy="821997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or: Curved 76">
            <a:extLst>
              <a:ext uri="{FF2B5EF4-FFF2-40B4-BE49-F238E27FC236}">
                <a16:creationId xmlns:a16="http://schemas.microsoft.com/office/drawing/2014/main" id="{EA160223-D6D1-4457-20C8-679605BA3527}"/>
              </a:ext>
            </a:extLst>
          </p:cNvPr>
          <p:cNvCxnSpPr>
            <a:cxnSpLocks/>
            <a:stCxn id="45" idx="3"/>
          </p:cNvCxnSpPr>
          <p:nvPr/>
        </p:nvCxnSpPr>
        <p:spPr>
          <a:xfrm flipV="1">
            <a:off x="1876926" y="3581517"/>
            <a:ext cx="824162" cy="1452386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>
            <a:extLst>
              <a:ext uri="{FF2B5EF4-FFF2-40B4-BE49-F238E27FC236}">
                <a16:creationId xmlns:a16="http://schemas.microsoft.com/office/drawing/2014/main" id="{6A0B0B80-EBCF-FC80-66A9-CEE84FCD99EB}"/>
              </a:ext>
            </a:extLst>
          </p:cNvPr>
          <p:cNvSpPr/>
          <p:nvPr/>
        </p:nvSpPr>
        <p:spPr>
          <a:xfrm>
            <a:off x="3755855" y="5033903"/>
            <a:ext cx="481264" cy="234244"/>
          </a:xfrm>
          <a:prstGeom prst="rect">
            <a:avLst/>
          </a:prstGeom>
          <a:solidFill>
            <a:srgbClr val="199AAE"/>
          </a:solidFill>
          <a:ln>
            <a:solidFill>
              <a:srgbClr val="199A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CD1D4F0-8C29-B47A-C6FC-B7579723F658}"/>
              </a:ext>
            </a:extLst>
          </p:cNvPr>
          <p:cNvSpPr/>
          <p:nvPr/>
        </p:nvSpPr>
        <p:spPr>
          <a:xfrm>
            <a:off x="3274589" y="2435275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91" name="Connector: Curved 90">
            <a:extLst>
              <a:ext uri="{FF2B5EF4-FFF2-40B4-BE49-F238E27FC236}">
                <a16:creationId xmlns:a16="http://schemas.microsoft.com/office/drawing/2014/main" id="{AB39D6FF-9AA3-229D-816C-1A6FB4A45ED7}"/>
              </a:ext>
            </a:extLst>
          </p:cNvPr>
          <p:cNvCxnSpPr>
            <a:cxnSpLocks/>
            <a:endCxn id="90" idx="1"/>
          </p:cNvCxnSpPr>
          <p:nvPr/>
        </p:nvCxnSpPr>
        <p:spPr>
          <a:xfrm rot="5400000" flipH="1" flipV="1">
            <a:off x="2560337" y="2693147"/>
            <a:ext cx="855002" cy="573502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Curved 91">
            <a:extLst>
              <a:ext uri="{FF2B5EF4-FFF2-40B4-BE49-F238E27FC236}">
                <a16:creationId xmlns:a16="http://schemas.microsoft.com/office/drawing/2014/main" id="{E7C32F7D-1F16-C423-05D6-2EC7110BCD3B}"/>
              </a:ext>
            </a:extLst>
          </p:cNvPr>
          <p:cNvCxnSpPr>
            <a:cxnSpLocks/>
            <a:endCxn id="89" idx="1"/>
          </p:cNvCxnSpPr>
          <p:nvPr/>
        </p:nvCxnSpPr>
        <p:spPr>
          <a:xfrm rot="16200000" flipH="1">
            <a:off x="2468107" y="3863277"/>
            <a:ext cx="1520726" cy="1054770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ctor: Curved 92">
            <a:extLst>
              <a:ext uri="{FF2B5EF4-FFF2-40B4-BE49-F238E27FC236}">
                <a16:creationId xmlns:a16="http://schemas.microsoft.com/office/drawing/2014/main" id="{E4AD92B8-D0BD-6982-2688-716DB5167C59}"/>
              </a:ext>
            </a:extLst>
          </p:cNvPr>
          <p:cNvCxnSpPr>
            <a:cxnSpLocks/>
            <a:stCxn id="90" idx="3"/>
          </p:cNvCxnSpPr>
          <p:nvPr/>
        </p:nvCxnSpPr>
        <p:spPr>
          <a:xfrm>
            <a:off x="3755853" y="2552397"/>
            <a:ext cx="264698" cy="918440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id="{1D40CB19-A086-4914-1304-480153E25748}"/>
              </a:ext>
            </a:extLst>
          </p:cNvPr>
          <p:cNvSpPr/>
          <p:nvPr/>
        </p:nvSpPr>
        <p:spPr>
          <a:xfrm>
            <a:off x="4427615" y="2364192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4B773F6A-3EC4-D451-9B06-A64558070C27}"/>
              </a:ext>
            </a:extLst>
          </p:cNvPr>
          <p:cNvCxnSpPr>
            <a:cxnSpLocks/>
            <a:endCxn id="94" idx="1"/>
          </p:cNvCxnSpPr>
          <p:nvPr/>
        </p:nvCxnSpPr>
        <p:spPr>
          <a:xfrm rot="5400000" flipH="1" flipV="1">
            <a:off x="3743457" y="2758410"/>
            <a:ext cx="961254" cy="407062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Curved 95">
            <a:extLst>
              <a:ext uri="{FF2B5EF4-FFF2-40B4-BE49-F238E27FC236}">
                <a16:creationId xmlns:a16="http://schemas.microsoft.com/office/drawing/2014/main" id="{3AECDD64-0698-EC9E-76F8-3333D1D48F99}"/>
              </a:ext>
            </a:extLst>
          </p:cNvPr>
          <p:cNvCxnSpPr>
            <a:cxnSpLocks/>
            <a:stCxn id="94" idx="3"/>
          </p:cNvCxnSpPr>
          <p:nvPr/>
        </p:nvCxnSpPr>
        <p:spPr>
          <a:xfrm>
            <a:off x="4908879" y="2481314"/>
            <a:ext cx="268710" cy="961254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or: Curved 96">
            <a:extLst>
              <a:ext uri="{FF2B5EF4-FFF2-40B4-BE49-F238E27FC236}">
                <a16:creationId xmlns:a16="http://schemas.microsoft.com/office/drawing/2014/main" id="{41530DF1-F70D-CC3D-F58A-0B7F307F1623}"/>
              </a:ext>
            </a:extLst>
          </p:cNvPr>
          <p:cNvCxnSpPr>
            <a:cxnSpLocks/>
            <a:stCxn id="89" idx="3"/>
          </p:cNvCxnSpPr>
          <p:nvPr/>
        </p:nvCxnSpPr>
        <p:spPr>
          <a:xfrm flipV="1">
            <a:off x="4237119" y="3644090"/>
            <a:ext cx="940470" cy="1506935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Connector: Curved 125">
            <a:extLst>
              <a:ext uri="{FF2B5EF4-FFF2-40B4-BE49-F238E27FC236}">
                <a16:creationId xmlns:a16="http://schemas.microsoft.com/office/drawing/2014/main" id="{4E0C3E39-BF49-7F64-578D-9596579A171A}"/>
              </a:ext>
            </a:extLst>
          </p:cNvPr>
          <p:cNvCxnSpPr>
            <a:stCxn id="45" idx="3"/>
            <a:endCxn id="90" idx="2"/>
          </p:cNvCxnSpPr>
          <p:nvPr/>
        </p:nvCxnSpPr>
        <p:spPr>
          <a:xfrm flipV="1">
            <a:off x="1876926" y="2669519"/>
            <a:ext cx="1638295" cy="2364384"/>
          </a:xfrm>
          <a:prstGeom prst="curvedConnector2">
            <a:avLst/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nector: Curved 126">
            <a:extLst>
              <a:ext uri="{FF2B5EF4-FFF2-40B4-BE49-F238E27FC236}">
                <a16:creationId xmlns:a16="http://schemas.microsoft.com/office/drawing/2014/main" id="{BF9FE611-0CA9-37BD-822A-196A7DDA1F0B}"/>
              </a:ext>
            </a:extLst>
          </p:cNvPr>
          <p:cNvCxnSpPr>
            <a:cxnSpLocks/>
            <a:stCxn id="45" idx="3"/>
            <a:endCxn id="94" idx="2"/>
          </p:cNvCxnSpPr>
          <p:nvPr/>
        </p:nvCxnSpPr>
        <p:spPr>
          <a:xfrm flipV="1">
            <a:off x="1876926" y="2598436"/>
            <a:ext cx="2791321" cy="2435467"/>
          </a:xfrm>
          <a:prstGeom prst="curvedConnector2">
            <a:avLst/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ctor: Curved 129">
            <a:extLst>
              <a:ext uri="{FF2B5EF4-FFF2-40B4-BE49-F238E27FC236}">
                <a16:creationId xmlns:a16="http://schemas.microsoft.com/office/drawing/2014/main" id="{7BCE4055-0443-D799-5D07-52B3398F6E94}"/>
              </a:ext>
            </a:extLst>
          </p:cNvPr>
          <p:cNvCxnSpPr>
            <a:cxnSpLocks/>
            <a:stCxn id="45" idx="3"/>
            <a:endCxn id="89" idx="2"/>
          </p:cNvCxnSpPr>
          <p:nvPr/>
        </p:nvCxnSpPr>
        <p:spPr>
          <a:xfrm>
            <a:off x="1876926" y="5033903"/>
            <a:ext cx="2119561" cy="234244"/>
          </a:xfrm>
          <a:prstGeom prst="curvedConnector4">
            <a:avLst>
              <a:gd name="adj1" fmla="val 44324"/>
              <a:gd name="adj2" fmla="val 197591"/>
            </a:avLst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or: Curved 132">
            <a:extLst>
              <a:ext uri="{FF2B5EF4-FFF2-40B4-BE49-F238E27FC236}">
                <a16:creationId xmlns:a16="http://schemas.microsoft.com/office/drawing/2014/main" id="{DBB67FAA-F342-CA05-F65B-FAE91A8D79CB}"/>
              </a:ext>
            </a:extLst>
          </p:cNvPr>
          <p:cNvCxnSpPr>
            <a:cxnSpLocks/>
            <a:stCxn id="47" idx="3"/>
            <a:endCxn id="70" idx="0"/>
          </p:cNvCxnSpPr>
          <p:nvPr/>
        </p:nvCxnSpPr>
        <p:spPr>
          <a:xfrm flipV="1">
            <a:off x="1203157" y="2503449"/>
            <a:ext cx="764004" cy="145833"/>
          </a:xfrm>
          <a:prstGeom prst="curvedConnector4">
            <a:avLst>
              <a:gd name="adj1" fmla="val 34252"/>
              <a:gd name="adj2" fmla="val 256755"/>
            </a:avLst>
          </a:prstGeom>
          <a:ln w="19050">
            <a:solidFill>
              <a:srgbClr val="F76A6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Connector: Curved 135">
            <a:extLst>
              <a:ext uri="{FF2B5EF4-FFF2-40B4-BE49-F238E27FC236}">
                <a16:creationId xmlns:a16="http://schemas.microsoft.com/office/drawing/2014/main" id="{9389E192-429B-D107-CF70-5C8141CC7D7A}"/>
              </a:ext>
            </a:extLst>
          </p:cNvPr>
          <p:cNvCxnSpPr>
            <a:cxnSpLocks/>
            <a:stCxn id="70" idx="3"/>
            <a:endCxn id="90" idx="0"/>
          </p:cNvCxnSpPr>
          <p:nvPr/>
        </p:nvCxnSpPr>
        <p:spPr>
          <a:xfrm flipV="1">
            <a:off x="2207793" y="2435275"/>
            <a:ext cx="1307428" cy="185296"/>
          </a:xfrm>
          <a:prstGeom prst="curvedConnector4">
            <a:avLst>
              <a:gd name="adj1" fmla="val 40798"/>
              <a:gd name="adj2" fmla="val 223370"/>
            </a:avLst>
          </a:prstGeom>
          <a:ln w="19050">
            <a:solidFill>
              <a:srgbClr val="F76A6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nector: Curved 138">
            <a:extLst>
              <a:ext uri="{FF2B5EF4-FFF2-40B4-BE49-F238E27FC236}">
                <a16:creationId xmlns:a16="http://schemas.microsoft.com/office/drawing/2014/main" id="{1577CC87-E756-7375-CF9B-ED0F538FFA47}"/>
              </a:ext>
            </a:extLst>
          </p:cNvPr>
          <p:cNvCxnSpPr>
            <a:cxnSpLocks/>
            <a:stCxn id="90" idx="3"/>
            <a:endCxn id="94" idx="0"/>
          </p:cNvCxnSpPr>
          <p:nvPr/>
        </p:nvCxnSpPr>
        <p:spPr>
          <a:xfrm flipV="1">
            <a:off x="3755853" y="2364192"/>
            <a:ext cx="912394" cy="188205"/>
          </a:xfrm>
          <a:prstGeom prst="curvedConnector4">
            <a:avLst>
              <a:gd name="adj1" fmla="val 36813"/>
              <a:gd name="adj2" fmla="val 221463"/>
            </a:avLst>
          </a:prstGeom>
          <a:ln w="19050">
            <a:solidFill>
              <a:srgbClr val="F76A6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onnector: Curved 141">
            <a:extLst>
              <a:ext uri="{FF2B5EF4-FFF2-40B4-BE49-F238E27FC236}">
                <a16:creationId xmlns:a16="http://schemas.microsoft.com/office/drawing/2014/main" id="{3B7CF1D6-7E86-ADAA-4C8D-81F380650E8B}"/>
              </a:ext>
            </a:extLst>
          </p:cNvPr>
          <p:cNvCxnSpPr>
            <a:cxnSpLocks/>
            <a:stCxn id="45" idx="3"/>
            <a:endCxn id="70" idx="2"/>
          </p:cNvCxnSpPr>
          <p:nvPr/>
        </p:nvCxnSpPr>
        <p:spPr>
          <a:xfrm flipV="1">
            <a:off x="1876926" y="2737693"/>
            <a:ext cx="90235" cy="2296210"/>
          </a:xfrm>
          <a:prstGeom prst="curvedConnector2">
            <a:avLst/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Connector: Curved 144">
            <a:extLst>
              <a:ext uri="{FF2B5EF4-FFF2-40B4-BE49-F238E27FC236}">
                <a16:creationId xmlns:a16="http://schemas.microsoft.com/office/drawing/2014/main" id="{CD30EEA5-89D4-17B5-8C7D-AE6D4C550B96}"/>
              </a:ext>
            </a:extLst>
          </p:cNvPr>
          <p:cNvCxnSpPr>
            <a:cxnSpLocks/>
            <a:stCxn id="89" idx="3"/>
            <a:endCxn id="94" idx="2"/>
          </p:cNvCxnSpPr>
          <p:nvPr/>
        </p:nvCxnSpPr>
        <p:spPr>
          <a:xfrm flipV="1">
            <a:off x="4237119" y="2598436"/>
            <a:ext cx="431128" cy="2552589"/>
          </a:xfrm>
          <a:prstGeom prst="curvedConnector2">
            <a:avLst/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6573F718-F737-B01B-6762-ACEAC7810D5F}"/>
              </a:ext>
            </a:extLst>
          </p:cNvPr>
          <p:cNvSpPr txBox="1"/>
          <p:nvPr/>
        </p:nvSpPr>
        <p:spPr>
          <a:xfrm>
            <a:off x="3447047" y="180474"/>
            <a:ext cx="4830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With Oblivious Slow Network</a:t>
            </a:r>
          </a:p>
        </p:txBody>
      </p:sp>
    </p:spTree>
    <p:extLst>
      <p:ext uri="{BB962C8B-B14F-4D97-AF65-F5344CB8AC3E}">
        <p14:creationId xmlns:p14="http://schemas.microsoft.com/office/powerpoint/2010/main" val="36208181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8444AA7C-C52F-502B-0465-0145E24FCDB4}"/>
              </a:ext>
            </a:extLst>
          </p:cNvPr>
          <p:cNvSpPr txBox="1"/>
          <p:nvPr/>
        </p:nvSpPr>
        <p:spPr>
          <a:xfrm>
            <a:off x="5041231" y="6255605"/>
            <a:ext cx="2141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TIME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115A895-65CB-AD60-078C-54310F180235}"/>
              </a:ext>
            </a:extLst>
          </p:cNvPr>
          <p:cNvGrpSpPr/>
          <p:nvPr/>
        </p:nvGrpSpPr>
        <p:grpSpPr>
          <a:xfrm>
            <a:off x="300789" y="3450601"/>
            <a:ext cx="11590421" cy="242277"/>
            <a:chOff x="350921" y="6013328"/>
            <a:chExt cx="11590421" cy="242277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38E3BDF-2684-2985-FCA8-9754B2FF8A53}"/>
                </a:ext>
              </a:extLst>
            </p:cNvPr>
            <p:cNvSpPr/>
            <p:nvPr/>
          </p:nvSpPr>
          <p:spPr>
            <a:xfrm>
              <a:off x="366962" y="6013328"/>
              <a:ext cx="11490158" cy="234244"/>
            </a:xfrm>
            <a:prstGeom prst="rect">
              <a:avLst/>
            </a:prstGeom>
            <a:solidFill>
              <a:srgbClr val="FFBC44"/>
            </a:solidFill>
            <a:ln>
              <a:solidFill>
                <a:srgbClr val="FFBC4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Environment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85D7FA13-0F94-5AA2-3319-AA5D012D0664}"/>
                </a:ext>
              </a:extLst>
            </p:cNvPr>
            <p:cNvCxnSpPr>
              <a:cxnSpLocks/>
            </p:cNvCxnSpPr>
            <p:nvPr/>
          </p:nvCxnSpPr>
          <p:spPr>
            <a:xfrm>
              <a:off x="350921" y="6255605"/>
              <a:ext cx="11590421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TextBox 54">
            <a:extLst>
              <a:ext uri="{FF2B5EF4-FFF2-40B4-BE49-F238E27FC236}">
                <a16:creationId xmlns:a16="http://schemas.microsoft.com/office/drawing/2014/main" id="{058534DE-7E44-25A3-67FE-412E22A0FD56}"/>
              </a:ext>
            </a:extLst>
          </p:cNvPr>
          <p:cNvSpPr txBox="1"/>
          <p:nvPr/>
        </p:nvSpPr>
        <p:spPr>
          <a:xfrm>
            <a:off x="856245" y="5555854"/>
            <a:ext cx="1227223" cy="261610"/>
          </a:xfrm>
          <a:prstGeom prst="rect">
            <a:avLst/>
          </a:prstGeom>
          <a:noFill/>
          <a:ln>
            <a:solidFill>
              <a:srgbClr val="199AAE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Initial Slow action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512EFB7-2A71-BD77-39BE-C82E409556F6}"/>
              </a:ext>
            </a:extLst>
          </p:cNvPr>
          <p:cNvSpPr txBox="1"/>
          <p:nvPr/>
        </p:nvSpPr>
        <p:spPr>
          <a:xfrm>
            <a:off x="499306" y="1294575"/>
            <a:ext cx="1227223" cy="261610"/>
          </a:xfrm>
          <a:prstGeom prst="rect">
            <a:avLst/>
          </a:prstGeom>
          <a:noFill/>
          <a:ln>
            <a:solidFill>
              <a:srgbClr val="F76A6F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" dirty="0"/>
              <a:t>Initial Fast action</a:t>
            </a:r>
          </a:p>
        </p:txBody>
      </p:sp>
      <p:cxnSp>
        <p:nvCxnSpPr>
          <p:cNvPr id="59" name="Connector: Curved 58">
            <a:extLst>
              <a:ext uri="{FF2B5EF4-FFF2-40B4-BE49-F238E27FC236}">
                <a16:creationId xmlns:a16="http://schemas.microsoft.com/office/drawing/2014/main" id="{91176D8F-7CB2-5CCC-73FB-D89E58E6D962}"/>
              </a:ext>
            </a:extLst>
          </p:cNvPr>
          <p:cNvCxnSpPr>
            <a:stCxn id="57" idx="1"/>
            <a:endCxn id="33" idx="1"/>
          </p:cNvCxnSpPr>
          <p:nvPr/>
        </p:nvCxnSpPr>
        <p:spPr>
          <a:xfrm rot="10800000" flipV="1">
            <a:off x="316830" y="1425379"/>
            <a:ext cx="182476" cy="2142343"/>
          </a:xfrm>
          <a:prstGeom prst="curvedConnector3">
            <a:avLst>
              <a:gd name="adj1" fmla="val 225277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Curved 60">
            <a:extLst>
              <a:ext uri="{FF2B5EF4-FFF2-40B4-BE49-F238E27FC236}">
                <a16:creationId xmlns:a16="http://schemas.microsoft.com/office/drawing/2014/main" id="{325FB61A-F06C-9207-446E-11483CE65598}"/>
              </a:ext>
            </a:extLst>
          </p:cNvPr>
          <p:cNvCxnSpPr>
            <a:stCxn id="55" idx="1"/>
            <a:endCxn id="33" idx="1"/>
          </p:cNvCxnSpPr>
          <p:nvPr/>
        </p:nvCxnSpPr>
        <p:spPr>
          <a:xfrm rot="10800000">
            <a:off x="316831" y="3567723"/>
            <a:ext cx="539415" cy="2118936"/>
          </a:xfrm>
          <a:prstGeom prst="curvedConnector3">
            <a:avLst>
              <a:gd name="adj1" fmla="val 142379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D2F46EDB-7E14-3925-41FE-BBB3FA25F177}"/>
              </a:ext>
            </a:extLst>
          </p:cNvPr>
          <p:cNvSpPr/>
          <p:nvPr/>
        </p:nvSpPr>
        <p:spPr>
          <a:xfrm>
            <a:off x="1395662" y="4916781"/>
            <a:ext cx="481264" cy="234244"/>
          </a:xfrm>
          <a:prstGeom prst="rect">
            <a:avLst/>
          </a:prstGeom>
          <a:solidFill>
            <a:srgbClr val="199AAE"/>
          </a:solidFill>
          <a:ln>
            <a:solidFill>
              <a:srgbClr val="199A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4B5DD2A-44DB-D842-E820-D0A3EBD58ADA}"/>
              </a:ext>
            </a:extLst>
          </p:cNvPr>
          <p:cNvSpPr/>
          <p:nvPr/>
        </p:nvSpPr>
        <p:spPr>
          <a:xfrm>
            <a:off x="721893" y="2532160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49" name="Connector: Curved 48">
            <a:extLst>
              <a:ext uri="{FF2B5EF4-FFF2-40B4-BE49-F238E27FC236}">
                <a16:creationId xmlns:a16="http://schemas.microsoft.com/office/drawing/2014/main" id="{AD4AE7C9-DB99-BD09-217B-08ACE97EC962}"/>
              </a:ext>
            </a:extLst>
          </p:cNvPr>
          <p:cNvCxnSpPr>
            <a:stCxn id="33" idx="1"/>
            <a:endCxn id="47" idx="1"/>
          </p:cNvCxnSpPr>
          <p:nvPr/>
        </p:nvCxnSpPr>
        <p:spPr>
          <a:xfrm rot="10800000" flipH="1">
            <a:off x="316829" y="2649283"/>
            <a:ext cx="405063" cy="918441"/>
          </a:xfrm>
          <a:prstGeom prst="curvedConnector3">
            <a:avLst>
              <a:gd name="adj1" fmla="val -56436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nector: Curved 49">
            <a:extLst>
              <a:ext uri="{FF2B5EF4-FFF2-40B4-BE49-F238E27FC236}">
                <a16:creationId xmlns:a16="http://schemas.microsoft.com/office/drawing/2014/main" id="{0045375E-48FD-401A-A8F2-48B2C45E052C}"/>
              </a:ext>
            </a:extLst>
          </p:cNvPr>
          <p:cNvCxnSpPr>
            <a:cxnSpLocks/>
            <a:stCxn id="33" idx="1"/>
            <a:endCxn id="45" idx="1"/>
          </p:cNvCxnSpPr>
          <p:nvPr/>
        </p:nvCxnSpPr>
        <p:spPr>
          <a:xfrm rot="10800000" flipH="1" flipV="1">
            <a:off x="316830" y="3567723"/>
            <a:ext cx="1078832" cy="1466180"/>
          </a:xfrm>
          <a:prstGeom prst="curvedConnector3">
            <a:avLst>
              <a:gd name="adj1" fmla="val -2119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Connector: Curved 64">
            <a:extLst>
              <a:ext uri="{FF2B5EF4-FFF2-40B4-BE49-F238E27FC236}">
                <a16:creationId xmlns:a16="http://schemas.microsoft.com/office/drawing/2014/main" id="{DDE6D1C2-DE90-FCCD-23AF-F15C55634AF3}"/>
              </a:ext>
            </a:extLst>
          </p:cNvPr>
          <p:cNvCxnSpPr>
            <a:cxnSpLocks/>
            <a:stCxn id="47" idx="3"/>
          </p:cNvCxnSpPr>
          <p:nvPr/>
        </p:nvCxnSpPr>
        <p:spPr>
          <a:xfrm>
            <a:off x="1203157" y="2649282"/>
            <a:ext cx="314826" cy="801318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F982B08A-5789-F1F3-9374-7F62A609B2BB}"/>
              </a:ext>
            </a:extLst>
          </p:cNvPr>
          <p:cNvSpPr/>
          <p:nvPr/>
        </p:nvSpPr>
        <p:spPr>
          <a:xfrm>
            <a:off x="1726529" y="2503449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71" name="Connector: Curved 70">
            <a:extLst>
              <a:ext uri="{FF2B5EF4-FFF2-40B4-BE49-F238E27FC236}">
                <a16:creationId xmlns:a16="http://schemas.microsoft.com/office/drawing/2014/main" id="{BE96DB54-BF3A-12F9-AB0D-7B1AACD04E2A}"/>
              </a:ext>
            </a:extLst>
          </p:cNvPr>
          <p:cNvCxnSpPr>
            <a:cxnSpLocks/>
            <a:endCxn id="70" idx="1"/>
          </p:cNvCxnSpPr>
          <p:nvPr/>
        </p:nvCxnSpPr>
        <p:spPr>
          <a:xfrm rot="5400000" flipH="1" flipV="1">
            <a:off x="1218042" y="2920513"/>
            <a:ext cx="808429" cy="208546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or: Curved 73">
            <a:extLst>
              <a:ext uri="{FF2B5EF4-FFF2-40B4-BE49-F238E27FC236}">
                <a16:creationId xmlns:a16="http://schemas.microsoft.com/office/drawing/2014/main" id="{B53E5449-3421-16C5-DF04-5AD208229FC5}"/>
              </a:ext>
            </a:extLst>
          </p:cNvPr>
          <p:cNvCxnSpPr>
            <a:cxnSpLocks/>
            <a:stCxn id="70" idx="3"/>
          </p:cNvCxnSpPr>
          <p:nvPr/>
        </p:nvCxnSpPr>
        <p:spPr>
          <a:xfrm>
            <a:off x="2207793" y="2620571"/>
            <a:ext cx="493292" cy="821997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Connector: Curved 76">
            <a:extLst>
              <a:ext uri="{FF2B5EF4-FFF2-40B4-BE49-F238E27FC236}">
                <a16:creationId xmlns:a16="http://schemas.microsoft.com/office/drawing/2014/main" id="{EA160223-D6D1-4457-20C8-679605BA3527}"/>
              </a:ext>
            </a:extLst>
          </p:cNvPr>
          <p:cNvCxnSpPr>
            <a:cxnSpLocks/>
            <a:stCxn id="45" idx="3"/>
          </p:cNvCxnSpPr>
          <p:nvPr/>
        </p:nvCxnSpPr>
        <p:spPr>
          <a:xfrm flipV="1">
            <a:off x="1876926" y="3581517"/>
            <a:ext cx="824162" cy="1452386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>
            <a:extLst>
              <a:ext uri="{FF2B5EF4-FFF2-40B4-BE49-F238E27FC236}">
                <a16:creationId xmlns:a16="http://schemas.microsoft.com/office/drawing/2014/main" id="{6A0B0B80-EBCF-FC80-66A9-CEE84FCD99EB}"/>
              </a:ext>
            </a:extLst>
          </p:cNvPr>
          <p:cNvSpPr/>
          <p:nvPr/>
        </p:nvSpPr>
        <p:spPr>
          <a:xfrm>
            <a:off x="3755855" y="5033903"/>
            <a:ext cx="481264" cy="234244"/>
          </a:xfrm>
          <a:prstGeom prst="rect">
            <a:avLst/>
          </a:prstGeom>
          <a:solidFill>
            <a:srgbClr val="199AAE"/>
          </a:solidFill>
          <a:ln>
            <a:solidFill>
              <a:srgbClr val="199A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</a:t>
            </a: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CD1D4F0-8C29-B47A-C6FC-B7579723F658}"/>
              </a:ext>
            </a:extLst>
          </p:cNvPr>
          <p:cNvSpPr/>
          <p:nvPr/>
        </p:nvSpPr>
        <p:spPr>
          <a:xfrm>
            <a:off x="3274589" y="2435275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91" name="Connector: Curved 90">
            <a:extLst>
              <a:ext uri="{FF2B5EF4-FFF2-40B4-BE49-F238E27FC236}">
                <a16:creationId xmlns:a16="http://schemas.microsoft.com/office/drawing/2014/main" id="{AB39D6FF-9AA3-229D-816C-1A6FB4A45ED7}"/>
              </a:ext>
            </a:extLst>
          </p:cNvPr>
          <p:cNvCxnSpPr>
            <a:cxnSpLocks/>
            <a:endCxn id="90" idx="1"/>
          </p:cNvCxnSpPr>
          <p:nvPr/>
        </p:nvCxnSpPr>
        <p:spPr>
          <a:xfrm rot="5400000" flipH="1" flipV="1">
            <a:off x="2560337" y="2693147"/>
            <a:ext cx="855002" cy="573502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Curved 91">
            <a:extLst>
              <a:ext uri="{FF2B5EF4-FFF2-40B4-BE49-F238E27FC236}">
                <a16:creationId xmlns:a16="http://schemas.microsoft.com/office/drawing/2014/main" id="{E7C32F7D-1F16-C423-05D6-2EC7110BCD3B}"/>
              </a:ext>
            </a:extLst>
          </p:cNvPr>
          <p:cNvCxnSpPr>
            <a:cxnSpLocks/>
            <a:endCxn id="89" idx="1"/>
          </p:cNvCxnSpPr>
          <p:nvPr/>
        </p:nvCxnSpPr>
        <p:spPr>
          <a:xfrm rot="16200000" flipH="1">
            <a:off x="2468107" y="3863277"/>
            <a:ext cx="1520726" cy="1054770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nector: Curved 92">
            <a:extLst>
              <a:ext uri="{FF2B5EF4-FFF2-40B4-BE49-F238E27FC236}">
                <a16:creationId xmlns:a16="http://schemas.microsoft.com/office/drawing/2014/main" id="{E4AD92B8-D0BD-6982-2688-716DB5167C59}"/>
              </a:ext>
            </a:extLst>
          </p:cNvPr>
          <p:cNvCxnSpPr>
            <a:cxnSpLocks/>
            <a:stCxn id="90" idx="3"/>
          </p:cNvCxnSpPr>
          <p:nvPr/>
        </p:nvCxnSpPr>
        <p:spPr>
          <a:xfrm>
            <a:off x="3755853" y="2552397"/>
            <a:ext cx="264698" cy="918440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>
            <a:extLst>
              <a:ext uri="{FF2B5EF4-FFF2-40B4-BE49-F238E27FC236}">
                <a16:creationId xmlns:a16="http://schemas.microsoft.com/office/drawing/2014/main" id="{1D40CB19-A086-4914-1304-480153E25748}"/>
              </a:ext>
            </a:extLst>
          </p:cNvPr>
          <p:cNvSpPr/>
          <p:nvPr/>
        </p:nvSpPr>
        <p:spPr>
          <a:xfrm>
            <a:off x="4427615" y="2364192"/>
            <a:ext cx="481264" cy="234244"/>
          </a:xfrm>
          <a:prstGeom prst="rect">
            <a:avLst/>
          </a:prstGeom>
          <a:solidFill>
            <a:srgbClr val="F76A6F"/>
          </a:solidFill>
          <a:ln>
            <a:solidFill>
              <a:srgbClr val="F76A6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</a:t>
            </a:r>
          </a:p>
        </p:txBody>
      </p:sp>
      <p:cxnSp>
        <p:nvCxnSpPr>
          <p:cNvPr id="95" name="Connector: Curved 94">
            <a:extLst>
              <a:ext uri="{FF2B5EF4-FFF2-40B4-BE49-F238E27FC236}">
                <a16:creationId xmlns:a16="http://schemas.microsoft.com/office/drawing/2014/main" id="{4B773F6A-3EC4-D451-9B06-A64558070C27}"/>
              </a:ext>
            </a:extLst>
          </p:cNvPr>
          <p:cNvCxnSpPr>
            <a:cxnSpLocks/>
            <a:endCxn id="94" idx="1"/>
          </p:cNvCxnSpPr>
          <p:nvPr/>
        </p:nvCxnSpPr>
        <p:spPr>
          <a:xfrm rot="5400000" flipH="1" flipV="1">
            <a:off x="3743457" y="2758410"/>
            <a:ext cx="961254" cy="407062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nector: Curved 95">
            <a:extLst>
              <a:ext uri="{FF2B5EF4-FFF2-40B4-BE49-F238E27FC236}">
                <a16:creationId xmlns:a16="http://schemas.microsoft.com/office/drawing/2014/main" id="{3AECDD64-0698-EC9E-76F8-3333D1D48F99}"/>
              </a:ext>
            </a:extLst>
          </p:cNvPr>
          <p:cNvCxnSpPr>
            <a:cxnSpLocks/>
            <a:stCxn id="94" idx="3"/>
          </p:cNvCxnSpPr>
          <p:nvPr/>
        </p:nvCxnSpPr>
        <p:spPr>
          <a:xfrm>
            <a:off x="4908879" y="2481314"/>
            <a:ext cx="268710" cy="961254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nector: Curved 96">
            <a:extLst>
              <a:ext uri="{FF2B5EF4-FFF2-40B4-BE49-F238E27FC236}">
                <a16:creationId xmlns:a16="http://schemas.microsoft.com/office/drawing/2014/main" id="{41530DF1-F70D-CC3D-F58A-0B7F307F1623}"/>
              </a:ext>
            </a:extLst>
          </p:cNvPr>
          <p:cNvCxnSpPr>
            <a:cxnSpLocks/>
            <a:stCxn id="89" idx="3"/>
          </p:cNvCxnSpPr>
          <p:nvPr/>
        </p:nvCxnSpPr>
        <p:spPr>
          <a:xfrm flipV="1">
            <a:off x="4237119" y="3644090"/>
            <a:ext cx="940470" cy="1506935"/>
          </a:xfrm>
          <a:prstGeom prst="curved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Connector: Curved 125">
            <a:extLst>
              <a:ext uri="{FF2B5EF4-FFF2-40B4-BE49-F238E27FC236}">
                <a16:creationId xmlns:a16="http://schemas.microsoft.com/office/drawing/2014/main" id="{4E0C3E39-BF49-7F64-578D-9596579A171A}"/>
              </a:ext>
            </a:extLst>
          </p:cNvPr>
          <p:cNvCxnSpPr>
            <a:stCxn id="45" idx="3"/>
            <a:endCxn id="90" idx="2"/>
          </p:cNvCxnSpPr>
          <p:nvPr/>
        </p:nvCxnSpPr>
        <p:spPr>
          <a:xfrm flipV="1">
            <a:off x="1876926" y="2669519"/>
            <a:ext cx="1638295" cy="2364384"/>
          </a:xfrm>
          <a:prstGeom prst="curvedConnector2">
            <a:avLst/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Connector: Curved 126">
            <a:extLst>
              <a:ext uri="{FF2B5EF4-FFF2-40B4-BE49-F238E27FC236}">
                <a16:creationId xmlns:a16="http://schemas.microsoft.com/office/drawing/2014/main" id="{BF9FE611-0CA9-37BD-822A-196A7DDA1F0B}"/>
              </a:ext>
            </a:extLst>
          </p:cNvPr>
          <p:cNvCxnSpPr>
            <a:cxnSpLocks/>
            <a:stCxn id="45" idx="3"/>
            <a:endCxn id="94" idx="2"/>
          </p:cNvCxnSpPr>
          <p:nvPr/>
        </p:nvCxnSpPr>
        <p:spPr>
          <a:xfrm flipV="1">
            <a:off x="1876926" y="2598436"/>
            <a:ext cx="2791321" cy="2435467"/>
          </a:xfrm>
          <a:prstGeom prst="curvedConnector2">
            <a:avLst/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Connector: Curved 129">
            <a:extLst>
              <a:ext uri="{FF2B5EF4-FFF2-40B4-BE49-F238E27FC236}">
                <a16:creationId xmlns:a16="http://schemas.microsoft.com/office/drawing/2014/main" id="{7BCE4055-0443-D799-5D07-52B3398F6E94}"/>
              </a:ext>
            </a:extLst>
          </p:cNvPr>
          <p:cNvCxnSpPr>
            <a:cxnSpLocks/>
            <a:stCxn id="45" idx="3"/>
            <a:endCxn id="89" idx="2"/>
          </p:cNvCxnSpPr>
          <p:nvPr/>
        </p:nvCxnSpPr>
        <p:spPr>
          <a:xfrm>
            <a:off x="1876926" y="5033903"/>
            <a:ext cx="2119561" cy="234244"/>
          </a:xfrm>
          <a:prstGeom prst="curvedConnector4">
            <a:avLst>
              <a:gd name="adj1" fmla="val 44324"/>
              <a:gd name="adj2" fmla="val 197591"/>
            </a:avLst>
          </a:prstGeom>
          <a:ln w="19050">
            <a:solidFill>
              <a:srgbClr val="199AAE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Connector: Curved 132">
            <a:extLst>
              <a:ext uri="{FF2B5EF4-FFF2-40B4-BE49-F238E27FC236}">
                <a16:creationId xmlns:a16="http://schemas.microsoft.com/office/drawing/2014/main" id="{DBB67FAA-F342-CA05-F65B-FAE91A8D79CB}"/>
              </a:ext>
            </a:extLst>
          </p:cNvPr>
          <p:cNvCxnSpPr>
            <a:cxnSpLocks/>
            <a:stCxn id="47" idx="3"/>
            <a:endCxn id="70" idx="0"/>
          </p:cNvCxnSpPr>
          <p:nvPr/>
        </p:nvCxnSpPr>
        <p:spPr>
          <a:xfrm flipV="1">
            <a:off x="1203157" y="2503449"/>
            <a:ext cx="764004" cy="145833"/>
          </a:xfrm>
          <a:prstGeom prst="curvedConnector4">
            <a:avLst>
              <a:gd name="adj1" fmla="val 34252"/>
              <a:gd name="adj2" fmla="val 256755"/>
            </a:avLst>
          </a:prstGeom>
          <a:ln w="19050">
            <a:solidFill>
              <a:srgbClr val="F76A6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Connector: Curved 135">
            <a:extLst>
              <a:ext uri="{FF2B5EF4-FFF2-40B4-BE49-F238E27FC236}">
                <a16:creationId xmlns:a16="http://schemas.microsoft.com/office/drawing/2014/main" id="{9389E192-429B-D107-CF70-5C8141CC7D7A}"/>
              </a:ext>
            </a:extLst>
          </p:cNvPr>
          <p:cNvCxnSpPr>
            <a:cxnSpLocks/>
            <a:stCxn id="70" idx="3"/>
            <a:endCxn id="90" idx="0"/>
          </p:cNvCxnSpPr>
          <p:nvPr/>
        </p:nvCxnSpPr>
        <p:spPr>
          <a:xfrm flipV="1">
            <a:off x="2207793" y="2435275"/>
            <a:ext cx="1307428" cy="185296"/>
          </a:xfrm>
          <a:prstGeom prst="curvedConnector4">
            <a:avLst>
              <a:gd name="adj1" fmla="val 40798"/>
              <a:gd name="adj2" fmla="val 223370"/>
            </a:avLst>
          </a:prstGeom>
          <a:ln w="19050">
            <a:solidFill>
              <a:srgbClr val="F76A6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Connector: Curved 138">
            <a:extLst>
              <a:ext uri="{FF2B5EF4-FFF2-40B4-BE49-F238E27FC236}">
                <a16:creationId xmlns:a16="http://schemas.microsoft.com/office/drawing/2014/main" id="{1577CC87-E756-7375-CF9B-ED0F538FFA47}"/>
              </a:ext>
            </a:extLst>
          </p:cNvPr>
          <p:cNvCxnSpPr>
            <a:cxnSpLocks/>
            <a:stCxn id="90" idx="3"/>
            <a:endCxn id="94" idx="0"/>
          </p:cNvCxnSpPr>
          <p:nvPr/>
        </p:nvCxnSpPr>
        <p:spPr>
          <a:xfrm flipV="1">
            <a:off x="3755853" y="2364192"/>
            <a:ext cx="912394" cy="188205"/>
          </a:xfrm>
          <a:prstGeom prst="curvedConnector4">
            <a:avLst>
              <a:gd name="adj1" fmla="val 36813"/>
              <a:gd name="adj2" fmla="val 221463"/>
            </a:avLst>
          </a:prstGeom>
          <a:ln w="19050">
            <a:solidFill>
              <a:srgbClr val="F76A6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Connector: Curved 147">
            <a:extLst>
              <a:ext uri="{FF2B5EF4-FFF2-40B4-BE49-F238E27FC236}">
                <a16:creationId xmlns:a16="http://schemas.microsoft.com/office/drawing/2014/main" id="{7DE83562-C069-8037-2D3E-1A11253E8BE6}"/>
              </a:ext>
            </a:extLst>
          </p:cNvPr>
          <p:cNvCxnSpPr>
            <a:cxnSpLocks/>
            <a:stCxn id="70" idx="3"/>
            <a:endCxn id="89" idx="0"/>
          </p:cNvCxnSpPr>
          <p:nvPr/>
        </p:nvCxnSpPr>
        <p:spPr>
          <a:xfrm>
            <a:off x="2207793" y="2620571"/>
            <a:ext cx="1788694" cy="2413332"/>
          </a:xfrm>
          <a:prstGeom prst="curvedConnector2">
            <a:avLst/>
          </a:prstGeom>
          <a:ln w="19050">
            <a:solidFill>
              <a:srgbClr val="F76A6F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6573F718-F737-B01B-6762-ACEAC7810D5F}"/>
              </a:ext>
            </a:extLst>
          </p:cNvPr>
          <p:cNvSpPr txBox="1"/>
          <p:nvPr/>
        </p:nvSpPr>
        <p:spPr>
          <a:xfrm>
            <a:off x="3386889" y="189285"/>
            <a:ext cx="48306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Without Slow Action</a:t>
            </a:r>
          </a:p>
        </p:txBody>
      </p:sp>
    </p:spTree>
    <p:extLst>
      <p:ext uri="{BB962C8B-B14F-4D97-AF65-F5344CB8AC3E}">
        <p14:creationId xmlns:p14="http://schemas.microsoft.com/office/powerpoint/2010/main" val="2279450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DF74E-3DD5-232F-A817-4A6B17794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C49D6B8-0B24-AFB0-EC52-73CDA66EBE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1561759"/>
              </p:ext>
            </p:extLst>
          </p:nvPr>
        </p:nvGraphicFramePr>
        <p:xfrm>
          <a:off x="838200" y="1825625"/>
          <a:ext cx="10515599" cy="275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4071944301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66137886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76378344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2716805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595118085"/>
                    </a:ext>
                  </a:extLst>
                </a:gridCol>
              </a:tblGrid>
              <a:tr h="320040">
                <a:tc rowSpan="2">
                  <a:txBody>
                    <a:bodyPr/>
                    <a:lstStyle/>
                    <a:p>
                      <a:r>
                        <a:rPr lang="en-US" dirty="0"/>
                        <a:t>Environment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TLA (Temporally layered architecture, ours)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TD3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2740050"/>
                  </a:ext>
                </a:extLst>
              </a:tr>
              <a:tr h="32004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Actions picked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Actions picked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006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InvertedPendulum-v2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969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InvertedPendulum-v2 + perturbations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3,692 (70%)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101.9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9126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Hopper-v2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67325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Hopper-v2 + perturbations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636.2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303.25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11876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4039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790FA2C-2502-6EA5-7692-61BAF2998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94659"/>
            <a:ext cx="12192000" cy="2335881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47997A36-07AD-5C8D-3747-2387EFA82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63827"/>
            <a:ext cx="12192000" cy="233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9595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CB31C-BCA4-05F7-536E-7744EEA17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attempt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448EB255-5260-8C91-3B02-58F379D905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61059"/>
            <a:ext cx="12192000" cy="233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903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E274C-B31B-5C9A-EEF8-05C02EC3A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Reflex search using Cross-entropy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4C45BB-E66D-33ED-6D99-816CB60F9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37434"/>
          <a:stretch/>
        </p:blipFill>
        <p:spPr>
          <a:xfrm>
            <a:off x="191506" y="2223433"/>
            <a:ext cx="6150051" cy="375285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CC303BB6-540D-DEEF-450D-50797D990BE4}"/>
              </a:ext>
            </a:extLst>
          </p:cNvPr>
          <p:cNvSpPr/>
          <p:nvPr/>
        </p:nvSpPr>
        <p:spPr>
          <a:xfrm>
            <a:off x="9943027" y="3154926"/>
            <a:ext cx="278296" cy="258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371FA92-1B74-B66F-BD17-DAEE1BE91F41}"/>
              </a:ext>
            </a:extLst>
          </p:cNvPr>
          <p:cNvSpPr/>
          <p:nvPr/>
        </p:nvSpPr>
        <p:spPr>
          <a:xfrm>
            <a:off x="10639286" y="2896508"/>
            <a:ext cx="278296" cy="258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2C7E48F-11F3-8DE4-54F7-406423571EDF}"/>
              </a:ext>
            </a:extLst>
          </p:cNvPr>
          <p:cNvSpPr/>
          <p:nvPr/>
        </p:nvSpPr>
        <p:spPr>
          <a:xfrm>
            <a:off x="10639286" y="3394310"/>
            <a:ext cx="278296" cy="258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D99F56D-C7B7-FEE4-39D1-CF3512DF07D8}"/>
              </a:ext>
            </a:extLst>
          </p:cNvPr>
          <p:cNvSpPr/>
          <p:nvPr/>
        </p:nvSpPr>
        <p:spPr>
          <a:xfrm>
            <a:off x="11383357" y="3154926"/>
            <a:ext cx="278296" cy="25841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01320B6-AD9C-C07F-C298-0935C24AF79C}"/>
              </a:ext>
            </a:extLst>
          </p:cNvPr>
          <p:cNvCxnSpPr>
            <a:cxnSpLocks/>
            <a:stCxn id="7" idx="6"/>
            <a:endCxn id="9" idx="2"/>
          </p:cNvCxnSpPr>
          <p:nvPr/>
        </p:nvCxnSpPr>
        <p:spPr>
          <a:xfrm flipV="1">
            <a:off x="10221323" y="3025717"/>
            <a:ext cx="417963" cy="2584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900BD7B-9245-43FD-46E4-A66C4F3B37C9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>
            <a:off x="10221323" y="3284135"/>
            <a:ext cx="417963" cy="2393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DDEC655-E108-F973-A2A3-9D1C33E4BED1}"/>
              </a:ext>
            </a:extLst>
          </p:cNvPr>
          <p:cNvCxnSpPr>
            <a:cxnSpLocks/>
            <a:stCxn id="9" idx="6"/>
            <a:endCxn id="13" idx="2"/>
          </p:cNvCxnSpPr>
          <p:nvPr/>
        </p:nvCxnSpPr>
        <p:spPr>
          <a:xfrm>
            <a:off x="10917582" y="3025717"/>
            <a:ext cx="465775" cy="258418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3870A44-F739-C8C9-4895-65C9AB8532D6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10917582" y="3284135"/>
            <a:ext cx="465775" cy="239384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72FCE36-A0C9-E09F-8C55-DAAEFC84D2E0}"/>
              </a:ext>
            </a:extLst>
          </p:cNvPr>
          <p:cNvSpPr txBox="1"/>
          <p:nvPr/>
        </p:nvSpPr>
        <p:spPr>
          <a:xfrm>
            <a:off x="10221323" y="2287423"/>
            <a:ext cx="417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Θ</a:t>
            </a:r>
            <a:r>
              <a:rPr lang="en-US" baseline="-25000" dirty="0"/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2D8C338-009F-CDE6-6674-9C74966D93F3}"/>
              </a:ext>
            </a:extLst>
          </p:cNvPr>
          <p:cNvSpPr txBox="1"/>
          <p:nvPr/>
        </p:nvSpPr>
        <p:spPr>
          <a:xfrm>
            <a:off x="10987415" y="2651522"/>
            <a:ext cx="451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dirty="0"/>
              <a:t>Θ</a:t>
            </a:r>
            <a:r>
              <a:rPr lang="en-US" baseline="-25000" dirty="0"/>
              <a:t>2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862B31A-0D59-8807-D2C9-A7ACA606C8D0}"/>
              </a:ext>
            </a:extLst>
          </p:cNvPr>
          <p:cNvCxnSpPr>
            <a:cxnSpLocks/>
            <a:stCxn id="23" idx="2"/>
            <a:endCxn id="9" idx="0"/>
          </p:cNvCxnSpPr>
          <p:nvPr/>
        </p:nvCxnSpPr>
        <p:spPr>
          <a:xfrm>
            <a:off x="10430305" y="2656755"/>
            <a:ext cx="348129" cy="239753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77F4C2B-7BF8-7711-86A1-FB39371FA7E2}"/>
              </a:ext>
            </a:extLst>
          </p:cNvPr>
          <p:cNvCxnSpPr>
            <a:cxnSpLocks/>
            <a:stCxn id="23" idx="2"/>
            <a:endCxn id="11" idx="0"/>
          </p:cNvCxnSpPr>
          <p:nvPr/>
        </p:nvCxnSpPr>
        <p:spPr>
          <a:xfrm>
            <a:off x="10430305" y="2656755"/>
            <a:ext cx="348129" cy="73755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1" name="Oval 30">
            <a:extLst>
              <a:ext uri="{FF2B5EF4-FFF2-40B4-BE49-F238E27FC236}">
                <a16:creationId xmlns:a16="http://schemas.microsoft.com/office/drawing/2014/main" id="{0D38FD11-3AF8-93FC-A8A7-375687D6537F}"/>
              </a:ext>
            </a:extLst>
          </p:cNvPr>
          <p:cNvSpPr/>
          <p:nvPr/>
        </p:nvSpPr>
        <p:spPr>
          <a:xfrm>
            <a:off x="10051383" y="3652728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941EB55-4543-AA32-5DC2-527058C78F41}"/>
              </a:ext>
            </a:extLst>
          </p:cNvPr>
          <p:cNvSpPr/>
          <p:nvPr/>
        </p:nvSpPr>
        <p:spPr>
          <a:xfrm>
            <a:off x="10048264" y="3793175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DE3A2440-4B03-7C49-F9E5-C73E7EAF020F}"/>
              </a:ext>
            </a:extLst>
          </p:cNvPr>
          <p:cNvSpPr/>
          <p:nvPr/>
        </p:nvSpPr>
        <p:spPr>
          <a:xfrm>
            <a:off x="10044237" y="3918453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95838DE-2B57-5E7F-DB4B-993282415D61}"/>
              </a:ext>
            </a:extLst>
          </p:cNvPr>
          <p:cNvSpPr/>
          <p:nvPr/>
        </p:nvSpPr>
        <p:spPr>
          <a:xfrm>
            <a:off x="10044236" y="4088782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D0233C5-BB9E-706F-DEA4-486EA93A9874}"/>
              </a:ext>
            </a:extLst>
          </p:cNvPr>
          <p:cNvSpPr/>
          <p:nvPr/>
        </p:nvSpPr>
        <p:spPr>
          <a:xfrm>
            <a:off x="10723998" y="3845858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4E5B251-3652-D61C-35F4-E5158FB71126}"/>
              </a:ext>
            </a:extLst>
          </p:cNvPr>
          <p:cNvSpPr/>
          <p:nvPr/>
        </p:nvSpPr>
        <p:spPr>
          <a:xfrm>
            <a:off x="10720879" y="3986305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A59C9481-40B7-574A-ADFA-3EB4F4CA10D1}"/>
              </a:ext>
            </a:extLst>
          </p:cNvPr>
          <p:cNvSpPr/>
          <p:nvPr/>
        </p:nvSpPr>
        <p:spPr>
          <a:xfrm>
            <a:off x="10716852" y="4111583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6A7AA9BB-CC2C-8597-F724-12D18C36BE9D}"/>
              </a:ext>
            </a:extLst>
          </p:cNvPr>
          <p:cNvSpPr/>
          <p:nvPr/>
        </p:nvSpPr>
        <p:spPr>
          <a:xfrm>
            <a:off x="10716851" y="4281912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5E095D9E-FE67-4729-5247-79B3ADCB001A}"/>
              </a:ext>
            </a:extLst>
          </p:cNvPr>
          <p:cNvSpPr/>
          <p:nvPr/>
        </p:nvSpPr>
        <p:spPr>
          <a:xfrm>
            <a:off x="11504970" y="3649187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467E653E-E82D-CF63-7D29-3EB42F4111A5}"/>
              </a:ext>
            </a:extLst>
          </p:cNvPr>
          <p:cNvSpPr/>
          <p:nvPr/>
        </p:nvSpPr>
        <p:spPr>
          <a:xfrm>
            <a:off x="11501851" y="3789634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7CB1957-5F4D-16EA-DADA-FE4478097277}"/>
              </a:ext>
            </a:extLst>
          </p:cNvPr>
          <p:cNvSpPr/>
          <p:nvPr/>
        </p:nvSpPr>
        <p:spPr>
          <a:xfrm>
            <a:off x="11497824" y="3914912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4F3C937D-DF87-496C-E556-554A0EAB5D01}"/>
              </a:ext>
            </a:extLst>
          </p:cNvPr>
          <p:cNvSpPr/>
          <p:nvPr/>
        </p:nvSpPr>
        <p:spPr>
          <a:xfrm>
            <a:off x="11497823" y="4085241"/>
            <a:ext cx="61583" cy="52683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1B9CEFB-C6D4-8A53-ED8B-597DC4D56312}"/>
              </a:ext>
            </a:extLst>
          </p:cNvPr>
          <p:cNvSpPr txBox="1"/>
          <p:nvPr/>
        </p:nvSpPr>
        <p:spPr>
          <a:xfrm>
            <a:off x="9738138" y="4493069"/>
            <a:ext cx="2358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Reflex parametrization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A8190BB-EA30-2E18-A3B2-CAF8B249A52C}"/>
              </a:ext>
            </a:extLst>
          </p:cNvPr>
          <p:cNvSpPr txBox="1"/>
          <p:nvPr/>
        </p:nvSpPr>
        <p:spPr>
          <a:xfrm>
            <a:off x="6639859" y="2157506"/>
            <a:ext cx="2680316" cy="43601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reflex is parametrized as:</a:t>
            </a:r>
          </a:p>
          <a:p>
            <a:endParaRPr lang="en-US" sz="1600" dirty="0"/>
          </a:p>
          <a:p>
            <a:r>
              <a:rPr lang="en-US" sz="1600" dirty="0"/>
              <a:t>For each action dimension:</a:t>
            </a:r>
          </a:p>
          <a:p>
            <a:r>
              <a:rPr lang="el-GR" sz="1600" dirty="0"/>
              <a:t>Θ</a:t>
            </a:r>
            <a:r>
              <a:rPr lang="en-US" sz="1600" baseline="-25000" dirty="0"/>
              <a:t>1</a:t>
            </a:r>
            <a:r>
              <a:rPr lang="en-US" sz="1600" dirty="0"/>
              <a:t>: A threshold value for each input dimension</a:t>
            </a:r>
          </a:p>
          <a:p>
            <a:endParaRPr lang="en-US" sz="1600" baseline="-25000" dirty="0"/>
          </a:p>
          <a:p>
            <a:r>
              <a:rPr lang="el-GR" sz="1600" dirty="0"/>
              <a:t>Θ</a:t>
            </a:r>
            <a:r>
              <a:rPr lang="en-US" sz="1600" baseline="-25000" dirty="0"/>
              <a:t>2</a:t>
            </a:r>
            <a:r>
              <a:rPr lang="en-US" sz="1600" dirty="0"/>
              <a:t>: A scaling value that controls the intensity of the reflex action</a:t>
            </a:r>
          </a:p>
          <a:p>
            <a:endParaRPr lang="en-US" sz="1600" dirty="0"/>
          </a:p>
          <a:p>
            <a:r>
              <a:rPr lang="en-US" sz="1600" dirty="0"/>
              <a:t>Note that two neurons are required for a low and high threshold. However, the parameters can be reduced if the reflex is symmetric</a:t>
            </a:r>
          </a:p>
          <a:p>
            <a:endParaRPr lang="en-US" sz="1600" baseline="-25000" dirty="0"/>
          </a:p>
          <a:p>
            <a:endParaRPr lang="en-US" sz="16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224539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5400246-A129-D16F-298E-FA85C84D05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8021274"/>
              </p:ext>
            </p:extLst>
          </p:nvPr>
        </p:nvGraphicFramePr>
        <p:xfrm>
          <a:off x="59765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F8A4A55-5214-274D-0845-E97016C12050}"/>
              </a:ext>
            </a:extLst>
          </p:cNvPr>
          <p:cNvSpPr txBox="1"/>
          <p:nvPr/>
        </p:nvSpPr>
        <p:spPr>
          <a:xfrm>
            <a:off x="8253505" y="1720839"/>
            <a:ext cx="36695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 designed reflexes present before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Agent trained on top of the reflex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Run only for 400000 steps as opposed to million steps on benchmarks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highlight>
                <a:srgbClr val="FFFF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reflex response time is half of the normal response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353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C01B5F8-8443-E821-1DA8-6A0FCC857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399" y="1679388"/>
            <a:ext cx="2953497" cy="295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309A3A3-D6DC-9743-8549-22B1B0F3B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7353" y="1679388"/>
            <a:ext cx="2953497" cy="295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396B13-993B-D639-F30E-EB69E2045E09}"/>
              </a:ext>
            </a:extLst>
          </p:cNvPr>
          <p:cNvSpPr txBox="1"/>
          <p:nvPr/>
        </p:nvSpPr>
        <p:spPr>
          <a:xfrm>
            <a:off x="1041399" y="669365"/>
            <a:ext cx="6167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to design reflexes for this?</a:t>
            </a:r>
          </a:p>
        </p:txBody>
      </p:sp>
    </p:spTree>
    <p:extLst>
      <p:ext uri="{BB962C8B-B14F-4D97-AF65-F5344CB8AC3E}">
        <p14:creationId xmlns:p14="http://schemas.microsoft.com/office/powerpoint/2010/main" val="1136821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19656</TotalTime>
  <Words>1051</Words>
  <Application>Microsoft Office PowerPoint</Application>
  <PresentationFormat>Widescreen</PresentationFormat>
  <Paragraphs>282</Paragraphs>
  <Slides>31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Calibri Light</vt:lpstr>
      <vt:lpstr>Cascadia Code Light</vt:lpstr>
      <vt:lpstr>Roboto</vt:lpstr>
      <vt:lpstr>Times New Roman</vt:lpstr>
      <vt:lpstr>Office Theme</vt:lpstr>
      <vt:lpstr>Robust and efficient control using temporally layered architecture</vt:lpstr>
      <vt:lpstr>Biologically inspired architecture</vt:lpstr>
      <vt:lpstr>Training and Inference</vt:lpstr>
      <vt:lpstr>Results</vt:lpstr>
      <vt:lpstr>PowerPoint Presentation</vt:lpstr>
      <vt:lpstr>Previous attempt</vt:lpstr>
      <vt:lpstr>Reflex search using Cross-entropy</vt:lpstr>
      <vt:lpstr>PowerPoint Presentation</vt:lpstr>
      <vt:lpstr>PowerPoint Presentation</vt:lpstr>
      <vt:lpstr>Algorithm 1:</vt:lpstr>
      <vt:lpstr>Algorithm 2:</vt:lpstr>
      <vt:lpstr>Algorithm 3:</vt:lpstr>
      <vt:lpstr>PowerPoint Presentation</vt:lpstr>
      <vt:lpstr>PowerPoint Presentation</vt:lpstr>
      <vt:lpstr>PowerPoint Presentation</vt:lpstr>
      <vt:lpstr>PowerPoint Presentation</vt:lpstr>
      <vt:lpstr>To check</vt:lpstr>
      <vt:lpstr>Approach on edge cases</vt:lpstr>
      <vt:lpstr>Other summer works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Reflex search using Cross-entropy</vt:lpstr>
      <vt:lpstr>PowerPoint Presentation</vt:lpstr>
      <vt:lpstr>PowerPoint Presentation</vt:lpstr>
      <vt:lpstr>Separate Systems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Devdhar Patel</dc:creator>
  <cp:lastModifiedBy>Devdhar Patel</cp:lastModifiedBy>
  <cp:revision>21</cp:revision>
  <dcterms:created xsi:type="dcterms:W3CDTF">2022-05-06T20:56:09Z</dcterms:created>
  <dcterms:modified xsi:type="dcterms:W3CDTF">2022-09-19T20:21:59Z</dcterms:modified>
</cp:coreProperties>
</file>

<file path=docProps/thumbnail.jpeg>
</file>